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2" r:id="rId1"/>
  </p:sldMasterIdLst>
  <p:notesMasterIdLst>
    <p:notesMasterId r:id="rId14"/>
  </p:notesMasterIdLst>
  <p:handoutMasterIdLst>
    <p:handoutMasterId r:id="rId15"/>
  </p:handoutMasterIdLst>
  <p:sldIdLst>
    <p:sldId id="349" r:id="rId2"/>
    <p:sldId id="445" r:id="rId3"/>
    <p:sldId id="446" r:id="rId4"/>
    <p:sldId id="443" r:id="rId5"/>
    <p:sldId id="438" r:id="rId6"/>
    <p:sldId id="434" r:id="rId7"/>
    <p:sldId id="447" r:id="rId8"/>
    <p:sldId id="435" r:id="rId9"/>
    <p:sldId id="431" r:id="rId10"/>
    <p:sldId id="432" r:id="rId11"/>
    <p:sldId id="433" r:id="rId12"/>
    <p:sldId id="339" r:id="rId13"/>
  </p:sldIdLst>
  <p:sldSz cx="12190413" cy="6859588"/>
  <p:notesSz cx="6797675" cy="9928225"/>
  <p:defaultTextStyle>
    <a:defPPr>
      <a:defRPr lang="en-US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31749D"/>
    <a:srgbClr val="FF3300"/>
    <a:srgbClr val="50288A"/>
    <a:srgbClr val="33CCFF"/>
    <a:srgbClr val="B858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74" autoAdjust="0"/>
    <p:restoredTop sz="89884" autoAdjust="0"/>
  </p:normalViewPr>
  <p:slideViewPr>
    <p:cSldViewPr>
      <p:cViewPr varScale="1">
        <p:scale>
          <a:sx n="101" d="100"/>
          <a:sy n="101" d="100"/>
        </p:scale>
        <p:origin x="138" y="40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9F6D5-D306-40E0-AC77-22D27296D97E}" type="datetimeFigureOut">
              <a:rPr lang="sl-SI" smtClean="0"/>
              <a:t>10. 10. 2025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1725B-BBBC-4BE1-81C6-35D8FCBFD84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71086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A1B0F-E31B-40BF-9DF7-3784891F10DE}" type="datetimeFigureOut">
              <a:rPr lang="en-US" smtClean="0"/>
              <a:t>10/10/2025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86322-C435-4F24-B7F9-6655370413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270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86322-C435-4F24-B7F9-66553704136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826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baseline="0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86322-C435-4F24-B7F9-66553704136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929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86322-C435-4F24-B7F9-66553704136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415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86322-C435-4F24-B7F9-6655370413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79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baseline="0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86322-C435-4F24-B7F9-6655370413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64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86322-C435-4F24-B7F9-66553704136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596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86322-C435-4F24-B7F9-66553704136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088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86322-C435-4F24-B7F9-66553704136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09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86322-C435-4F24-B7F9-66553704136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463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86322-C435-4F24-B7F9-66553704136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127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baseline="0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86322-C435-4F24-B7F9-66553704136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828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0" y="2530718"/>
            <a:ext cx="10361851" cy="1470365"/>
          </a:xfrm>
        </p:spPr>
        <p:txBody>
          <a:bodyPr/>
          <a:lstStyle>
            <a:lvl1pPr algn="ctr">
              <a:defRPr sz="2400">
                <a:latin typeface="+mn-lt"/>
              </a:defRPr>
            </a:lvl1pPr>
          </a:lstStyle>
          <a:p>
            <a:r>
              <a:rPr lang="sl-SI" noProof="0" dirty="0" err="1"/>
              <a:t>Click</a:t>
            </a:r>
            <a:r>
              <a:rPr lang="sl-SI" noProof="0" dirty="0"/>
              <a:t> to </a:t>
            </a:r>
            <a:r>
              <a:rPr lang="sl-SI" noProof="0" dirty="0" err="1"/>
              <a:t>edit</a:t>
            </a:r>
            <a:r>
              <a:rPr lang="sl-SI" noProof="0" dirty="0"/>
              <a:t> </a:t>
            </a:r>
            <a:r>
              <a:rPr lang="sl-SI" noProof="0" dirty="0" err="1"/>
              <a:t>Master</a:t>
            </a:r>
            <a:r>
              <a:rPr lang="sl-SI" noProof="0" dirty="0"/>
              <a:t> title </a:t>
            </a:r>
            <a:r>
              <a:rPr lang="sl-SI" noProof="0" dirty="0" err="1"/>
              <a:t>style</a:t>
            </a:r>
            <a:endParaRPr lang="sl-S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1" y="4229751"/>
            <a:ext cx="8533289" cy="609741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1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noProof="0" dirty="0" err="1"/>
              <a:t>Click</a:t>
            </a:r>
            <a:r>
              <a:rPr lang="sl-SI" noProof="0" dirty="0"/>
              <a:t> to </a:t>
            </a:r>
            <a:r>
              <a:rPr lang="sl-SI" noProof="0" dirty="0" err="1"/>
              <a:t>edit</a:t>
            </a:r>
            <a:r>
              <a:rPr lang="sl-SI" noProof="0" dirty="0"/>
              <a:t> </a:t>
            </a:r>
            <a:r>
              <a:rPr lang="sl-SI" noProof="0" dirty="0" err="1"/>
              <a:t>Master</a:t>
            </a:r>
            <a:r>
              <a:rPr lang="sl-SI" noProof="0" dirty="0"/>
              <a:t> </a:t>
            </a:r>
            <a:r>
              <a:rPr lang="sl-SI" noProof="0" dirty="0" err="1"/>
              <a:t>subtitle</a:t>
            </a:r>
            <a:r>
              <a:rPr lang="sl-SI" noProof="0" dirty="0"/>
              <a:t> </a:t>
            </a:r>
            <a:r>
              <a:rPr lang="sl-SI" noProof="0" dirty="0" err="1"/>
              <a:t>style</a:t>
            </a:r>
            <a:endParaRPr lang="sl-SI" noProof="0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70450" y="6166199"/>
            <a:ext cx="11049515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 userDrawn="1"/>
        </p:nvGraphicFramePr>
        <p:xfrm>
          <a:off x="1630467" y="857464"/>
          <a:ext cx="9645664" cy="12385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80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4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385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endParaRPr lang="sl-SI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28" marR="91428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spc="-100" dirty="0">
                          <a:solidFill>
                            <a:srgbClr val="002060"/>
                          </a:solidFill>
                          <a:effectLst/>
                        </a:rPr>
                        <a:t>via vita</a:t>
                      </a:r>
                      <a:endParaRPr lang="sl-SI" sz="10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cap="all" spc="-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l-SI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sl-SI" sz="1300" cap="small" spc="-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Posvet Društva za ceste severovzhodne Slovenije</a:t>
                      </a:r>
                      <a:endParaRPr lang="sl-SI" sz="1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cap="all" spc="-100" dirty="0">
                          <a:solidFill>
                            <a:srgbClr val="002060"/>
                          </a:solidFill>
                          <a:effectLst/>
                        </a:rPr>
                        <a:t>Slovensko gradbeništvo pred izzivi gradnje velikih prometnih infrastrukturnih projektov</a:t>
                      </a:r>
                      <a:endParaRPr lang="sl-SI" sz="160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91428" marR="91428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1282" y="90163"/>
            <a:ext cx="1112926" cy="84246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710592" y="5839565"/>
            <a:ext cx="4769231" cy="277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b="1" kern="1200" dirty="0">
                <a:solidFill>
                  <a:srgbClr val="002060"/>
                </a:solidFill>
                <a:effectLst/>
                <a:latin typeface="Arial" charset="0"/>
                <a:ea typeface="+mn-ea"/>
                <a:cs typeface="Arial" charset="0"/>
              </a:rPr>
              <a:t>Maribor, 4. 11. 2021</a:t>
            </a:r>
            <a:endParaRPr lang="sl-SI" sz="1200" b="1" dirty="0">
              <a:solidFill>
                <a:srgbClr val="002060"/>
              </a:solidFill>
            </a:endParaRPr>
          </a:p>
        </p:txBody>
      </p: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839A51A2-D671-4238-8F16-ADBD527717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59925" y="875651"/>
            <a:ext cx="2061898" cy="1145016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298255" y="6245774"/>
            <a:ext cx="11196130" cy="540125"/>
            <a:chOff x="223720" y="6235702"/>
            <a:chExt cx="8398191" cy="540000"/>
          </a:xfrm>
        </p:grpSpPr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3720" y="6235702"/>
              <a:ext cx="960458" cy="5400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0169" y="6235702"/>
              <a:ext cx="876372" cy="5400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83619" y="6235702"/>
              <a:ext cx="1317109" cy="540000"/>
            </a:xfrm>
            <a:prstGeom prst="rect">
              <a:avLst/>
            </a:prstGeom>
          </p:spPr>
        </p:pic>
        <p:pic>
          <p:nvPicPr>
            <p:cNvPr id="1026" name="Picture 4" descr="DRC_logo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5982" y="6235702"/>
              <a:ext cx="824211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84" t="17501" r="15721" b="25604"/>
            <a:stretch/>
          </p:blipFill>
          <p:spPr>
            <a:xfrm>
              <a:off x="6199634" y="6235702"/>
              <a:ext cx="941311" cy="540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0385" y="6235702"/>
              <a:ext cx="981526" cy="5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1541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68000"/>
            <a:ext cx="8934289" cy="823152"/>
          </a:xfrm>
        </p:spPr>
        <p:txBody>
          <a:bodyPr/>
          <a:lstStyle>
            <a:lvl1pPr algn="l">
              <a:defRPr sz="280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sl-SI" noProof="0" dirty="0" err="1"/>
              <a:t>Click</a:t>
            </a:r>
            <a:r>
              <a:rPr lang="sl-SI" noProof="0" dirty="0"/>
              <a:t> to </a:t>
            </a:r>
            <a:r>
              <a:rPr lang="sl-SI" noProof="0" dirty="0" err="1"/>
              <a:t>edit</a:t>
            </a:r>
            <a:r>
              <a:rPr lang="sl-SI" noProof="0" dirty="0"/>
              <a:t> </a:t>
            </a:r>
            <a:r>
              <a:rPr lang="sl-SI" noProof="0" dirty="0" err="1"/>
              <a:t>Master</a:t>
            </a:r>
            <a:r>
              <a:rPr lang="sl-SI" noProof="0" dirty="0"/>
              <a:t> title </a:t>
            </a:r>
            <a:r>
              <a:rPr lang="sl-SI" noProof="0" dirty="0" err="1"/>
              <a:t>style</a:t>
            </a:r>
            <a:endParaRPr lang="sl-S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sl-SI" noProof="0" dirty="0" err="1"/>
              <a:t>Click</a:t>
            </a:r>
            <a:r>
              <a:rPr lang="sl-SI" noProof="0" dirty="0"/>
              <a:t> to </a:t>
            </a:r>
            <a:r>
              <a:rPr lang="sl-SI" noProof="0" dirty="0" err="1"/>
              <a:t>edit</a:t>
            </a:r>
            <a:r>
              <a:rPr lang="sl-SI" noProof="0" dirty="0"/>
              <a:t> </a:t>
            </a:r>
            <a:r>
              <a:rPr lang="sl-SI" noProof="0" dirty="0" err="1"/>
              <a:t>Master</a:t>
            </a:r>
            <a:r>
              <a:rPr lang="sl-SI" noProof="0" dirty="0"/>
              <a:t> </a:t>
            </a:r>
            <a:r>
              <a:rPr lang="sl-SI" noProof="0" dirty="0" err="1"/>
              <a:t>text</a:t>
            </a:r>
            <a:r>
              <a:rPr lang="sl-SI" noProof="0" dirty="0"/>
              <a:t> </a:t>
            </a:r>
            <a:r>
              <a:rPr lang="sl-SI" noProof="0" dirty="0" err="1"/>
              <a:t>styles</a:t>
            </a:r>
            <a:endParaRPr lang="sl-SI" noProof="0" dirty="0"/>
          </a:p>
          <a:p>
            <a:pPr lvl="1"/>
            <a:r>
              <a:rPr lang="sl-SI" noProof="0" dirty="0" err="1"/>
              <a:t>Second</a:t>
            </a:r>
            <a:r>
              <a:rPr lang="sl-SI" noProof="0" dirty="0"/>
              <a:t> </a:t>
            </a:r>
            <a:r>
              <a:rPr lang="sl-SI" noProof="0" dirty="0" err="1"/>
              <a:t>level</a:t>
            </a:r>
            <a:endParaRPr lang="sl-SI" noProof="0" dirty="0"/>
          </a:p>
          <a:p>
            <a:pPr lvl="2"/>
            <a:r>
              <a:rPr lang="sl-SI" noProof="0" dirty="0" err="1"/>
              <a:t>Third</a:t>
            </a:r>
            <a:r>
              <a:rPr lang="sl-SI" noProof="0" dirty="0"/>
              <a:t> </a:t>
            </a:r>
            <a:r>
              <a:rPr lang="sl-SI" noProof="0" dirty="0" err="1"/>
              <a:t>level</a:t>
            </a:r>
            <a:endParaRPr lang="sl-SI" noProof="0" dirty="0"/>
          </a:p>
          <a:p>
            <a:pPr lvl="3"/>
            <a:r>
              <a:rPr lang="sl-SI" noProof="0" dirty="0" err="1"/>
              <a:t>Fourth</a:t>
            </a:r>
            <a:r>
              <a:rPr lang="sl-SI" noProof="0" dirty="0"/>
              <a:t> </a:t>
            </a:r>
            <a:r>
              <a:rPr lang="sl-SI" noProof="0" dirty="0" err="1"/>
              <a:t>level</a:t>
            </a:r>
            <a:endParaRPr lang="sl-SI" noProof="0" dirty="0"/>
          </a:p>
          <a:p>
            <a:pPr lvl="4"/>
            <a:r>
              <a:rPr lang="sl-SI" noProof="0" dirty="0" err="1"/>
              <a:t>Fifth</a:t>
            </a:r>
            <a:r>
              <a:rPr lang="sl-SI" noProof="0" dirty="0"/>
              <a:t> </a:t>
            </a:r>
            <a:r>
              <a:rPr lang="sl-SI" noProof="0" dirty="0" err="1"/>
              <a:t>level</a:t>
            </a:r>
            <a:endParaRPr lang="sl-SI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335290" y="6494379"/>
            <a:ext cx="2844430" cy="365210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CAD7DE55-5451-45ED-B78D-58F5B17E456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0147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14956"/>
            <a:ext cx="8854090" cy="952345"/>
          </a:xfrm>
        </p:spPr>
        <p:txBody>
          <a:bodyPr/>
          <a:lstStyle>
            <a:lvl1pPr algn="l">
              <a:defRPr sz="2801">
                <a:solidFill>
                  <a:schemeClr val="tx1"/>
                </a:solidFill>
              </a:defRPr>
            </a:lvl1pPr>
          </a:lstStyle>
          <a:p>
            <a:r>
              <a:rPr lang="sl-SI" noProof="0" dirty="0" err="1"/>
              <a:t>Click</a:t>
            </a:r>
            <a:r>
              <a:rPr lang="sl-SI" noProof="0" dirty="0"/>
              <a:t> to </a:t>
            </a:r>
            <a:r>
              <a:rPr lang="sl-SI" noProof="0" dirty="0" err="1"/>
              <a:t>edit</a:t>
            </a:r>
            <a:r>
              <a:rPr lang="sl-SI" noProof="0" dirty="0"/>
              <a:t> </a:t>
            </a:r>
            <a:r>
              <a:rPr lang="sl-SI" noProof="0" dirty="0" err="1"/>
              <a:t>Master</a:t>
            </a:r>
            <a:r>
              <a:rPr lang="sl-SI" noProof="0" dirty="0"/>
              <a:t> title </a:t>
            </a:r>
            <a:r>
              <a:rPr lang="sl-SI" noProof="0" dirty="0" err="1"/>
              <a:t>style</a:t>
            </a:r>
            <a:endParaRPr lang="sl-S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571"/>
            <a:ext cx="5384099" cy="452701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noProof="0" dirty="0" err="1"/>
              <a:t>Click</a:t>
            </a:r>
            <a:r>
              <a:rPr lang="sl-SI" noProof="0" dirty="0"/>
              <a:t> to </a:t>
            </a:r>
            <a:r>
              <a:rPr lang="sl-SI" noProof="0" dirty="0" err="1"/>
              <a:t>edit</a:t>
            </a:r>
            <a:r>
              <a:rPr lang="sl-SI" noProof="0" dirty="0"/>
              <a:t> </a:t>
            </a:r>
            <a:r>
              <a:rPr lang="sl-SI" noProof="0" dirty="0" err="1"/>
              <a:t>Master</a:t>
            </a:r>
            <a:r>
              <a:rPr lang="sl-SI" noProof="0" dirty="0"/>
              <a:t> </a:t>
            </a:r>
            <a:r>
              <a:rPr lang="sl-SI" noProof="0" dirty="0" err="1"/>
              <a:t>text</a:t>
            </a:r>
            <a:r>
              <a:rPr lang="sl-SI" noProof="0" dirty="0"/>
              <a:t> </a:t>
            </a:r>
            <a:r>
              <a:rPr lang="sl-SI" noProof="0" dirty="0" err="1"/>
              <a:t>styles</a:t>
            </a:r>
            <a:endParaRPr lang="sl-SI" noProof="0" dirty="0"/>
          </a:p>
          <a:p>
            <a:pPr lvl="1"/>
            <a:r>
              <a:rPr lang="sl-SI" noProof="0" dirty="0" err="1"/>
              <a:t>Second</a:t>
            </a:r>
            <a:r>
              <a:rPr lang="sl-SI" noProof="0" dirty="0"/>
              <a:t> </a:t>
            </a:r>
            <a:r>
              <a:rPr lang="sl-SI" noProof="0" dirty="0" err="1"/>
              <a:t>level</a:t>
            </a:r>
            <a:endParaRPr lang="sl-SI" noProof="0" dirty="0"/>
          </a:p>
          <a:p>
            <a:pPr lvl="2"/>
            <a:r>
              <a:rPr lang="sl-SI" noProof="0" dirty="0" err="1"/>
              <a:t>Third</a:t>
            </a:r>
            <a:r>
              <a:rPr lang="sl-SI" noProof="0" dirty="0"/>
              <a:t> </a:t>
            </a:r>
            <a:r>
              <a:rPr lang="sl-SI" noProof="0" dirty="0" err="1"/>
              <a:t>level</a:t>
            </a:r>
            <a:endParaRPr lang="sl-SI" noProof="0" dirty="0"/>
          </a:p>
          <a:p>
            <a:pPr lvl="3"/>
            <a:r>
              <a:rPr lang="sl-SI" noProof="0" dirty="0" err="1"/>
              <a:t>Fourth</a:t>
            </a:r>
            <a:r>
              <a:rPr lang="sl-SI" noProof="0" dirty="0"/>
              <a:t> </a:t>
            </a:r>
            <a:r>
              <a:rPr lang="sl-SI" noProof="0" dirty="0" err="1"/>
              <a:t>level</a:t>
            </a:r>
            <a:endParaRPr lang="sl-SI" noProof="0" dirty="0"/>
          </a:p>
          <a:p>
            <a:pPr lvl="4"/>
            <a:r>
              <a:rPr lang="sl-SI" noProof="0" dirty="0" err="1"/>
              <a:t>Fifth</a:t>
            </a:r>
            <a:r>
              <a:rPr lang="sl-SI" noProof="0" dirty="0"/>
              <a:t> </a:t>
            </a:r>
            <a:r>
              <a:rPr lang="sl-SI" noProof="0" dirty="0" err="1"/>
              <a:t>level</a:t>
            </a:r>
            <a:endParaRPr lang="sl-SI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571"/>
            <a:ext cx="5384099" cy="452701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noProof="0" dirty="0" err="1"/>
              <a:t>Click</a:t>
            </a:r>
            <a:r>
              <a:rPr lang="sl-SI" noProof="0" dirty="0"/>
              <a:t> to </a:t>
            </a:r>
            <a:r>
              <a:rPr lang="sl-SI" noProof="0" dirty="0" err="1"/>
              <a:t>edit</a:t>
            </a:r>
            <a:r>
              <a:rPr lang="sl-SI" noProof="0" dirty="0"/>
              <a:t> </a:t>
            </a:r>
            <a:r>
              <a:rPr lang="sl-SI" noProof="0" dirty="0" err="1"/>
              <a:t>Master</a:t>
            </a:r>
            <a:r>
              <a:rPr lang="sl-SI" noProof="0" dirty="0"/>
              <a:t> </a:t>
            </a:r>
            <a:r>
              <a:rPr lang="sl-SI" noProof="0" dirty="0" err="1"/>
              <a:t>text</a:t>
            </a:r>
            <a:r>
              <a:rPr lang="sl-SI" noProof="0" dirty="0"/>
              <a:t> </a:t>
            </a:r>
            <a:r>
              <a:rPr lang="sl-SI" noProof="0" dirty="0" err="1"/>
              <a:t>styles</a:t>
            </a:r>
            <a:endParaRPr lang="sl-SI" noProof="0" dirty="0"/>
          </a:p>
          <a:p>
            <a:pPr lvl="1"/>
            <a:r>
              <a:rPr lang="sl-SI" noProof="0" dirty="0" err="1"/>
              <a:t>Second</a:t>
            </a:r>
            <a:r>
              <a:rPr lang="sl-SI" noProof="0" dirty="0"/>
              <a:t> </a:t>
            </a:r>
            <a:r>
              <a:rPr lang="sl-SI" noProof="0" dirty="0" err="1"/>
              <a:t>level</a:t>
            </a:r>
            <a:endParaRPr lang="sl-SI" noProof="0" dirty="0"/>
          </a:p>
          <a:p>
            <a:pPr lvl="2"/>
            <a:r>
              <a:rPr lang="sl-SI" noProof="0" dirty="0" err="1"/>
              <a:t>Third</a:t>
            </a:r>
            <a:r>
              <a:rPr lang="sl-SI" noProof="0" dirty="0"/>
              <a:t> </a:t>
            </a:r>
            <a:r>
              <a:rPr lang="sl-SI" noProof="0" dirty="0" err="1"/>
              <a:t>level</a:t>
            </a:r>
            <a:endParaRPr lang="sl-SI" noProof="0" dirty="0"/>
          </a:p>
          <a:p>
            <a:pPr lvl="3"/>
            <a:r>
              <a:rPr lang="sl-SI" noProof="0" dirty="0" err="1"/>
              <a:t>Fourth</a:t>
            </a:r>
            <a:r>
              <a:rPr lang="sl-SI" noProof="0" dirty="0"/>
              <a:t> </a:t>
            </a:r>
            <a:r>
              <a:rPr lang="sl-SI" noProof="0" dirty="0" err="1"/>
              <a:t>level</a:t>
            </a:r>
            <a:endParaRPr lang="sl-SI" noProof="0" dirty="0"/>
          </a:p>
          <a:p>
            <a:pPr lvl="4"/>
            <a:r>
              <a:rPr lang="sl-SI" noProof="0" dirty="0" err="1"/>
              <a:t>Fifth</a:t>
            </a:r>
            <a:r>
              <a:rPr lang="sl-SI" noProof="0" dirty="0"/>
              <a:t> </a:t>
            </a:r>
            <a:r>
              <a:rPr lang="sl-SI" noProof="0" dirty="0" err="1"/>
              <a:t>level</a:t>
            </a:r>
            <a:endParaRPr lang="sl-SI" noProof="0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335290" y="6494379"/>
            <a:ext cx="2844430" cy="365210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CAD7DE55-5451-45ED-B78D-58F5B17E456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5975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12190413" cy="6345010"/>
          </a:xfrm>
          <a:custGeom>
            <a:avLst/>
            <a:gdLst>
              <a:gd name="connsiteX0" fmla="*/ 0 w 12192000"/>
              <a:gd name="connsiteY0" fmla="*/ 0 h 6343541"/>
              <a:gd name="connsiteX1" fmla="*/ 12192000 w 12192000"/>
              <a:gd name="connsiteY1" fmla="*/ 0 h 6343541"/>
              <a:gd name="connsiteX2" fmla="*/ 12192000 w 12192000"/>
              <a:gd name="connsiteY2" fmla="*/ 3315854 h 6343541"/>
              <a:gd name="connsiteX3" fmla="*/ 11254197 w 12192000"/>
              <a:gd name="connsiteY3" fmla="*/ 4940176 h 6343541"/>
              <a:gd name="connsiteX4" fmla="*/ 7421410 w 12192000"/>
              <a:gd name="connsiteY4" fmla="*/ 5967168 h 6343541"/>
              <a:gd name="connsiteX5" fmla="*/ 482174 w 12192000"/>
              <a:gd name="connsiteY5" fmla="*/ 1960798 h 6343541"/>
              <a:gd name="connsiteX6" fmla="*/ 20968 w 12192000"/>
              <a:gd name="connsiteY6" fmla="*/ 1628699 h 6343541"/>
              <a:gd name="connsiteX7" fmla="*/ 0 w 12192000"/>
              <a:gd name="connsiteY7" fmla="*/ 1608151 h 6343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343541">
                <a:moveTo>
                  <a:pt x="0" y="0"/>
                </a:moveTo>
                <a:lnTo>
                  <a:pt x="12192000" y="0"/>
                </a:lnTo>
                <a:lnTo>
                  <a:pt x="12192000" y="3315854"/>
                </a:lnTo>
                <a:lnTo>
                  <a:pt x="11254197" y="4940176"/>
                </a:lnTo>
                <a:cubicBezTo>
                  <a:pt x="10479398" y="6282167"/>
                  <a:pt x="8763401" y="6741967"/>
                  <a:pt x="7421410" y="5967168"/>
                </a:cubicBezTo>
                <a:lnTo>
                  <a:pt x="482174" y="1960798"/>
                </a:lnTo>
                <a:cubicBezTo>
                  <a:pt x="314425" y="1863948"/>
                  <a:pt x="160460" y="1752392"/>
                  <a:pt x="20968" y="1628699"/>
                </a:cubicBezTo>
                <a:lnTo>
                  <a:pt x="0" y="1608151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1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9553285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06" y="382044"/>
            <a:ext cx="615305" cy="378694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39234" y="1090592"/>
            <a:ext cx="4524117" cy="1325870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739234" y="2191324"/>
            <a:ext cx="2742843" cy="2743835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1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4891929" y="2191324"/>
            <a:ext cx="2742843" cy="2743835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1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044625" y="2191324"/>
            <a:ext cx="2742843" cy="2743835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1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2702971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12190413" cy="6345010"/>
          </a:xfrm>
          <a:custGeom>
            <a:avLst/>
            <a:gdLst>
              <a:gd name="connsiteX0" fmla="*/ 0 w 12192000"/>
              <a:gd name="connsiteY0" fmla="*/ 0 h 6343541"/>
              <a:gd name="connsiteX1" fmla="*/ 12192000 w 12192000"/>
              <a:gd name="connsiteY1" fmla="*/ 0 h 6343541"/>
              <a:gd name="connsiteX2" fmla="*/ 12192000 w 12192000"/>
              <a:gd name="connsiteY2" fmla="*/ 3315854 h 6343541"/>
              <a:gd name="connsiteX3" fmla="*/ 11254197 w 12192000"/>
              <a:gd name="connsiteY3" fmla="*/ 4940176 h 6343541"/>
              <a:gd name="connsiteX4" fmla="*/ 7421410 w 12192000"/>
              <a:gd name="connsiteY4" fmla="*/ 5967168 h 6343541"/>
              <a:gd name="connsiteX5" fmla="*/ 482174 w 12192000"/>
              <a:gd name="connsiteY5" fmla="*/ 1960798 h 6343541"/>
              <a:gd name="connsiteX6" fmla="*/ 20968 w 12192000"/>
              <a:gd name="connsiteY6" fmla="*/ 1628699 h 6343541"/>
              <a:gd name="connsiteX7" fmla="*/ 0 w 12192000"/>
              <a:gd name="connsiteY7" fmla="*/ 1608151 h 6343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343541">
                <a:moveTo>
                  <a:pt x="0" y="0"/>
                </a:moveTo>
                <a:lnTo>
                  <a:pt x="12192000" y="0"/>
                </a:lnTo>
                <a:lnTo>
                  <a:pt x="12192000" y="3315854"/>
                </a:lnTo>
                <a:lnTo>
                  <a:pt x="11254197" y="4940176"/>
                </a:lnTo>
                <a:cubicBezTo>
                  <a:pt x="10479398" y="6282167"/>
                  <a:pt x="8763401" y="6741967"/>
                  <a:pt x="7421410" y="5967168"/>
                </a:cubicBezTo>
                <a:lnTo>
                  <a:pt x="482174" y="1960798"/>
                </a:lnTo>
                <a:cubicBezTo>
                  <a:pt x="314425" y="1863948"/>
                  <a:pt x="160460" y="1752392"/>
                  <a:pt x="20968" y="1628699"/>
                </a:cubicBezTo>
                <a:lnTo>
                  <a:pt x="0" y="1608151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1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476379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521" y="274701"/>
            <a:ext cx="8846515" cy="81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noProof="0" dirty="0" err="1"/>
              <a:t>Click</a:t>
            </a:r>
            <a:r>
              <a:rPr lang="sl-SI" noProof="0" dirty="0"/>
              <a:t> to </a:t>
            </a:r>
            <a:r>
              <a:rPr lang="sl-SI" noProof="0" dirty="0" err="1"/>
              <a:t>edit</a:t>
            </a:r>
            <a:r>
              <a:rPr lang="sl-SI" noProof="0" dirty="0"/>
              <a:t> </a:t>
            </a:r>
            <a:r>
              <a:rPr lang="sl-SI" noProof="0" dirty="0" err="1"/>
              <a:t>Master</a:t>
            </a:r>
            <a:r>
              <a:rPr lang="sl-SI" noProof="0" dirty="0"/>
              <a:t> title </a:t>
            </a:r>
            <a:r>
              <a:rPr lang="sl-SI" noProof="0" dirty="0" err="1"/>
              <a:t>style</a:t>
            </a:r>
            <a:endParaRPr lang="sl-SI" noProof="0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521" y="1222333"/>
            <a:ext cx="10971372" cy="5140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noProof="0" dirty="0" err="1"/>
              <a:t>Click</a:t>
            </a:r>
            <a:r>
              <a:rPr lang="sl-SI" noProof="0" dirty="0"/>
              <a:t> to </a:t>
            </a:r>
            <a:r>
              <a:rPr lang="sl-SI" noProof="0" dirty="0" err="1"/>
              <a:t>edit</a:t>
            </a:r>
            <a:r>
              <a:rPr lang="sl-SI" noProof="0" dirty="0"/>
              <a:t> </a:t>
            </a:r>
            <a:r>
              <a:rPr lang="sl-SI" noProof="0" dirty="0" err="1"/>
              <a:t>Master</a:t>
            </a:r>
            <a:r>
              <a:rPr lang="sl-SI" noProof="0" dirty="0"/>
              <a:t> </a:t>
            </a:r>
            <a:r>
              <a:rPr lang="sl-SI" noProof="0" dirty="0" err="1"/>
              <a:t>text</a:t>
            </a:r>
            <a:r>
              <a:rPr lang="sl-SI" noProof="0" dirty="0"/>
              <a:t> </a:t>
            </a:r>
            <a:r>
              <a:rPr lang="sl-SI" noProof="0" dirty="0" err="1"/>
              <a:t>styles</a:t>
            </a:r>
            <a:endParaRPr lang="sl-SI" noProof="0" dirty="0"/>
          </a:p>
          <a:p>
            <a:pPr lvl="1"/>
            <a:r>
              <a:rPr lang="sl-SI" noProof="0" dirty="0" err="1"/>
              <a:t>Second</a:t>
            </a:r>
            <a:r>
              <a:rPr lang="sl-SI" noProof="0" dirty="0"/>
              <a:t> </a:t>
            </a:r>
            <a:r>
              <a:rPr lang="sl-SI" noProof="0" dirty="0" err="1"/>
              <a:t>level</a:t>
            </a:r>
            <a:endParaRPr lang="sl-SI" noProof="0" dirty="0"/>
          </a:p>
          <a:p>
            <a:pPr lvl="2"/>
            <a:r>
              <a:rPr lang="sl-SI" noProof="0" dirty="0" err="1"/>
              <a:t>Third</a:t>
            </a:r>
            <a:r>
              <a:rPr lang="sl-SI" noProof="0" dirty="0"/>
              <a:t> </a:t>
            </a:r>
            <a:r>
              <a:rPr lang="sl-SI" noProof="0" dirty="0" err="1"/>
              <a:t>level</a:t>
            </a:r>
            <a:endParaRPr lang="sl-SI" noProof="0" dirty="0"/>
          </a:p>
          <a:p>
            <a:pPr lvl="3"/>
            <a:r>
              <a:rPr lang="sl-SI" noProof="0" dirty="0" err="1"/>
              <a:t>Fourth</a:t>
            </a:r>
            <a:r>
              <a:rPr lang="sl-SI" noProof="0" dirty="0"/>
              <a:t> </a:t>
            </a:r>
            <a:r>
              <a:rPr lang="sl-SI" noProof="0" dirty="0" err="1"/>
              <a:t>level</a:t>
            </a:r>
            <a:endParaRPr lang="sl-SI" noProof="0" dirty="0"/>
          </a:p>
          <a:p>
            <a:pPr lvl="4"/>
            <a:r>
              <a:rPr lang="sl-SI" noProof="0" dirty="0" err="1"/>
              <a:t>Fifth</a:t>
            </a:r>
            <a:r>
              <a:rPr lang="sl-SI" noProof="0" dirty="0"/>
              <a:t> </a:t>
            </a:r>
            <a:r>
              <a:rPr lang="sl-SI" noProof="0" dirty="0" err="1"/>
              <a:t>level</a:t>
            </a:r>
            <a:endParaRPr lang="sl-SI" noProof="0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70450" y="6490420"/>
            <a:ext cx="11049515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609522" y="6500560"/>
            <a:ext cx="5509129" cy="246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9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000" cap="small" spc="-100" dirty="0">
                <a:solidFill>
                  <a:schemeClr val="bg1">
                    <a:lumMod val="50000"/>
                  </a:schemeClr>
                </a:solidFill>
                <a:effectLst/>
              </a:rPr>
              <a:t>Posvet Društva za ceste severovzhodne Slovenije</a:t>
            </a:r>
            <a:endParaRPr lang="sl-SI" sz="800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921633" y="6494504"/>
            <a:ext cx="7824836" cy="246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sl-SI" sz="1000" b="0" cap="all" spc="-50" baseline="0" dirty="0">
                <a:solidFill>
                  <a:srgbClr val="002060"/>
                </a:solidFill>
                <a:effectLst/>
                <a:latin typeface="+mn-lt"/>
              </a:rPr>
              <a:t>Slovensko gradbeništvo pred izzivi gradnje velikih prometnih infrastrukturnih projektov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5E49EA1B-8C0D-4463-AA88-51580EDCBC3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96277" y="274702"/>
            <a:ext cx="1384616" cy="76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0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1" r:id="rId6"/>
  </p:sldLayoutIdLst>
  <p:hf hdr="0" ftr="0" dt="0"/>
  <p:txStyles>
    <p:titleStyle>
      <a:lvl1pPr algn="l" defTabSz="457291" rtl="0" fontAlgn="base">
        <a:spcBef>
          <a:spcPct val="0"/>
        </a:spcBef>
        <a:spcAft>
          <a:spcPct val="0"/>
        </a:spcAft>
        <a:defRPr sz="2801" kern="1200">
          <a:solidFill>
            <a:schemeClr val="tx1"/>
          </a:solidFill>
          <a:latin typeface="+mn-lt"/>
          <a:ea typeface="+mj-ea"/>
          <a:cs typeface="Arial" pitchFamily="34" charset="0"/>
        </a:defRPr>
      </a:lvl1pPr>
      <a:lvl2pPr algn="ctr" defTabSz="457291" rtl="0" fontAlgn="base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" pitchFamily="34" charset="0"/>
        </a:defRPr>
      </a:lvl2pPr>
      <a:lvl3pPr algn="ctr" defTabSz="457291" rtl="0" fontAlgn="base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" pitchFamily="34" charset="0"/>
        </a:defRPr>
      </a:lvl3pPr>
      <a:lvl4pPr algn="ctr" defTabSz="457291" rtl="0" fontAlgn="base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" pitchFamily="34" charset="0"/>
        </a:defRPr>
      </a:lvl4pPr>
      <a:lvl5pPr algn="ctr" defTabSz="457291" rtl="0" fontAlgn="base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" pitchFamily="34" charset="0"/>
        </a:defRPr>
      </a:lvl5pPr>
      <a:lvl6pPr marL="457291" algn="ctr" defTabSz="457291" rtl="0" fontAlgn="base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" pitchFamily="34" charset="0"/>
        </a:defRPr>
      </a:lvl6pPr>
      <a:lvl7pPr marL="914583" algn="ctr" defTabSz="457291" rtl="0" fontAlgn="base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" pitchFamily="34" charset="0"/>
        </a:defRPr>
      </a:lvl7pPr>
      <a:lvl8pPr marL="1371874" algn="ctr" defTabSz="457291" rtl="0" fontAlgn="base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" pitchFamily="34" charset="0"/>
        </a:defRPr>
      </a:lvl8pPr>
      <a:lvl9pPr marL="1829166" algn="ctr" defTabSz="457291" rtl="0" fontAlgn="base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" pitchFamily="34" charset="0"/>
        </a:defRPr>
      </a:lvl9pPr>
    </p:titleStyle>
    <p:bodyStyle>
      <a:lvl1pPr marL="342969" indent="-342969" algn="l" defTabSz="457291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3099" indent="-285807" algn="l" defTabSz="457291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229" indent="-228646" algn="l" defTabSz="457291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520" indent="-228646" algn="l" defTabSz="457291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811" indent="-228646" algn="l" defTabSz="457291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5103" indent="-228646" algn="l" defTabSz="45729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394" indent="-228646" algn="l" defTabSz="45729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86" indent="-228646" algn="l" defTabSz="45729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977" indent="-228646" algn="l" defTabSz="45729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91" algn="l" defTabSz="457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83" algn="l" defTabSz="457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74" algn="l" defTabSz="457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166" algn="l" defTabSz="457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457" algn="l" defTabSz="457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749" algn="l" defTabSz="457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40" algn="l" defTabSz="457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332" algn="l" defTabSz="457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" y="0"/>
            <a:ext cx="12189623" cy="6859587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58" y="189434"/>
            <a:ext cx="3274821" cy="49240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2558" y="3645818"/>
            <a:ext cx="3274821" cy="30719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r>
              <a:rPr lang="sl-SI" sz="1600" dirty="0"/>
              <a:t>Goran Korošec</a:t>
            </a:r>
          </a:p>
          <a:p>
            <a:endParaRPr lang="sl-SI" dirty="0">
              <a:solidFill>
                <a:srgbClr val="31749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l-SI" dirty="0">
              <a:solidFill>
                <a:srgbClr val="31749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l-SI" dirty="0">
                <a:solidFill>
                  <a:srgbClr val="3174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INVESTICIJE V</a:t>
            </a:r>
          </a:p>
          <a:p>
            <a:r>
              <a:rPr lang="sl-SI" dirty="0">
                <a:solidFill>
                  <a:srgbClr val="3174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JAVNO ŽELEZNIŠKO INFRASTRUKTURO</a:t>
            </a:r>
          </a:p>
          <a:p>
            <a:endParaRPr lang="sl-SI" sz="12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l-SI" sz="12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l-SI" sz="1200" dirty="0" smtClean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LJUBLJANA • </a:t>
            </a:r>
            <a:r>
              <a:rPr lang="sl-SI" sz="12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sl-SI" sz="1200" dirty="0" smtClean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ktober 2025</a:t>
            </a:r>
            <a:endParaRPr lang="sl-SI" sz="12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l-SI" sz="10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l-SI" sz="10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 rot="10800000">
            <a:off x="406574" y="6429748"/>
            <a:ext cx="445442" cy="89231"/>
            <a:chOff x="1817546" y="5411308"/>
            <a:chExt cx="445500" cy="89210"/>
          </a:xfrm>
        </p:grpSpPr>
        <p:sp>
          <p:nvSpPr>
            <p:cNvPr id="8" name="Oval 7"/>
            <p:cNvSpPr/>
            <p:nvPr/>
          </p:nvSpPr>
          <p:spPr>
            <a:xfrm>
              <a:off x="1817546" y="5411308"/>
              <a:ext cx="89210" cy="8921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1995691" y="5411308"/>
              <a:ext cx="89210" cy="8921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2173836" y="5411308"/>
              <a:ext cx="89210" cy="892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1512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5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91" fontAlgn="base">
              <a:spcBef>
                <a:spcPct val="0"/>
              </a:spcBef>
              <a:spcAft>
                <a:spcPct val="0"/>
              </a:spcAft>
              <a:defRPr/>
            </a:pPr>
            <a:fld id="{CAD7DE55-5451-45ED-B78D-58F5B17E4567}" type="slidenum">
              <a:rPr lang="en-GB">
                <a:latin typeface="Arial" charset="0"/>
                <a:cs typeface="Arial" charset="0"/>
              </a:rPr>
              <a:pPr defTabSz="457291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GB" dirty="0">
              <a:latin typeface="Arial" charset="0"/>
              <a:cs typeface="Arial" charset="0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36" y="189068"/>
            <a:ext cx="2838842" cy="426850"/>
          </a:xfrm>
          <a:prstGeom prst="rect">
            <a:avLst/>
          </a:prstGeom>
        </p:spPr>
      </p:pic>
      <p:sp>
        <p:nvSpPr>
          <p:cNvPr id="8" name="TextBox 23"/>
          <p:cNvSpPr txBox="1"/>
          <p:nvPr/>
        </p:nvSpPr>
        <p:spPr>
          <a:xfrm>
            <a:off x="3409956" y="215808"/>
            <a:ext cx="8780457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sl-SI" dirty="0"/>
              <a:t>Umeščanje v prostor</a:t>
            </a: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393" y="656159"/>
            <a:ext cx="8011327" cy="6180846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0" y="2388559"/>
            <a:ext cx="3476153" cy="2333179"/>
          </a:xfrm>
          <a:prstGeom prst="rect">
            <a:avLst/>
          </a:prstGeom>
        </p:spPr>
      </p:pic>
      <p:sp>
        <p:nvSpPr>
          <p:cNvPr id="11" name="TextBox 3"/>
          <p:cNvSpPr txBox="1"/>
          <p:nvPr/>
        </p:nvSpPr>
        <p:spPr>
          <a:xfrm>
            <a:off x="304036" y="5019642"/>
            <a:ext cx="34761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Skupna dolžina trenutno načrtovanih nadgradenj železniškega omrežja z DPN je približno 435 km (dolžina vseh prog v RS je 1.207,7 km)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2990D8C5-B3FF-41E2-95B6-A8ADA490D951}"/>
              </a:ext>
            </a:extLst>
          </p:cNvPr>
          <p:cNvSpPr txBox="1">
            <a:spLocks/>
          </p:cNvSpPr>
          <p:nvPr/>
        </p:nvSpPr>
        <p:spPr>
          <a:xfrm>
            <a:off x="406574" y="970996"/>
            <a:ext cx="4032448" cy="5023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400" b="1" dirty="0">
                <a:solidFill>
                  <a:srgbClr val="4F81BD"/>
                </a:solidFill>
              </a:rPr>
              <a:t>ZBIRNI PRIKAZ PRIPRAVE DPN </a:t>
            </a:r>
          </a:p>
        </p:txBody>
      </p:sp>
    </p:spTree>
    <p:extLst>
      <p:ext uri="{BB962C8B-B14F-4D97-AF65-F5344CB8AC3E}">
        <p14:creationId xmlns:p14="http://schemas.microsoft.com/office/powerpoint/2010/main" val="241904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606" y="1089117"/>
            <a:ext cx="10369152" cy="4068869"/>
          </a:xfrm>
        </p:spPr>
        <p:txBody>
          <a:bodyPr/>
          <a:lstStyle/>
          <a:p>
            <a:pPr marL="0" indent="0" algn="just">
              <a:buNone/>
            </a:pPr>
            <a:r>
              <a:rPr lang="sl-SI" sz="2000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Cilji oz. merljivi rezultati (mejniki):</a:t>
            </a:r>
          </a:p>
          <a:p>
            <a:pPr algn="just"/>
            <a:endParaRPr lang="sl-SI" sz="2000" b="1" dirty="0">
              <a:solidFill>
                <a:srgbClr val="0070C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00050" indent="-400050" algn="just">
              <a:buFont typeface="+mj-lt"/>
              <a:buAutoNum type="romanUcPeriod"/>
            </a:pPr>
            <a:r>
              <a:rPr lang="sl-SI" sz="2000" b="1" dirty="0">
                <a:ea typeface="Tahoma" panose="020B0604030504040204" pitchFamily="34" charset="0"/>
                <a:cs typeface="Tahoma" panose="020B0604030504040204" pitchFamily="34" charset="0"/>
              </a:rPr>
              <a:t>do leta 2030: </a:t>
            </a:r>
          </a:p>
          <a:p>
            <a:pPr marL="800260" lvl="1" indent="-342969" algn="just">
              <a:buAutoNum type="alphaLcPeriod"/>
            </a:pPr>
            <a:r>
              <a:rPr lang="sl-SI" dirty="0">
                <a:ea typeface="Tahoma" panose="020B0604030504040204" pitchFamily="34" charset="0"/>
                <a:cs typeface="Tahoma" panose="020B0604030504040204" pitchFamily="34" charset="0"/>
              </a:rPr>
              <a:t>Jedrno omrežje: prepustnost (odprava ozkih grl na omrežju) in TEN-T standardi </a:t>
            </a:r>
          </a:p>
          <a:p>
            <a:pPr marL="800260" lvl="1" indent="-342969" algn="just">
              <a:buAutoNum type="alphaLcPeriod"/>
            </a:pPr>
            <a:r>
              <a:rPr lang="sl-SI" dirty="0">
                <a:ea typeface="Tahoma" panose="020B0604030504040204" pitchFamily="34" charset="0"/>
                <a:cs typeface="Tahoma" panose="020B0604030504040204" pitchFamily="34" charset="0"/>
              </a:rPr>
              <a:t>Regionalne proge in glavne proge: taktni promet vlakov (LUR …)</a:t>
            </a:r>
          </a:p>
          <a:p>
            <a:pPr algn="just">
              <a:buAutoNum type="romanUcPeriod"/>
            </a:pPr>
            <a:endParaRPr lang="sl-SI" sz="20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AutoNum type="romanUcPeriod"/>
            </a:pPr>
            <a:r>
              <a:rPr lang="sl-SI" sz="2000" b="1" dirty="0">
                <a:ea typeface="Tahoma" panose="020B0604030504040204" pitchFamily="34" charset="0"/>
                <a:cs typeface="Tahoma" panose="020B0604030504040204" pitchFamily="34" charset="0"/>
              </a:rPr>
              <a:t>do leta 2040: </a:t>
            </a:r>
            <a:r>
              <a:rPr lang="sl-SI" sz="2000" dirty="0">
                <a:ea typeface="Tahoma" panose="020B0604030504040204" pitchFamily="34" charset="0"/>
                <a:cs typeface="Tahoma" panose="020B0604030504040204" pitchFamily="34" charset="0"/>
              </a:rPr>
              <a:t>konkurenčni potovalni časi </a:t>
            </a:r>
            <a:r>
              <a:rPr lang="pl-PL" sz="2000" dirty="0">
                <a:ea typeface="Tahoma" panose="020B0604030504040204" pitchFamily="34" charset="0"/>
                <a:cs typeface="Tahoma" panose="020B0604030504040204" pitchFamily="34" charset="0"/>
              </a:rPr>
              <a:t>med glavnimi točkami na jedrnem koridorju</a:t>
            </a:r>
            <a:r>
              <a:rPr lang="sl-SI" sz="2000" dirty="0">
                <a:ea typeface="Tahoma" panose="020B0604030504040204" pitchFamily="34" charset="0"/>
                <a:cs typeface="Tahoma" panose="020B0604030504040204" pitchFamily="34" charset="0"/>
              </a:rPr>
              <a:t>  (Ljubljana – Celje - Maribor …)</a:t>
            </a:r>
          </a:p>
          <a:p>
            <a:pPr algn="just">
              <a:buAutoNum type="romanUcPeriod"/>
            </a:pPr>
            <a:endParaRPr lang="sl-SI" sz="20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AutoNum type="romanUcPeriod"/>
            </a:pPr>
            <a:r>
              <a:rPr lang="sl-SI" sz="2000" b="1" dirty="0">
                <a:ea typeface="Tahoma" panose="020B0604030504040204" pitchFamily="34" charset="0"/>
                <a:cs typeface="Tahoma" panose="020B0604030504040204" pitchFamily="34" charset="0"/>
              </a:rPr>
              <a:t>do leta 2050</a:t>
            </a:r>
            <a:r>
              <a:rPr lang="sl-SI" sz="2000" dirty="0">
                <a:ea typeface="Tahoma" panose="020B0604030504040204" pitchFamily="34" charset="0"/>
                <a:cs typeface="Tahoma" panose="020B0604030504040204" pitchFamily="34" charset="0"/>
              </a:rPr>
              <a:t>: ogljična nevtralnost železniškega prometa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91" fontAlgn="base">
              <a:spcBef>
                <a:spcPct val="0"/>
              </a:spcBef>
              <a:spcAft>
                <a:spcPct val="0"/>
              </a:spcAft>
              <a:defRPr/>
            </a:pPr>
            <a:fld id="{CAD7DE55-5451-45ED-B78D-58F5B17E4567}" type="slidenum">
              <a:rPr lang="en-GB">
                <a:latin typeface="Arial" charset="0"/>
                <a:cs typeface="Arial" charset="0"/>
              </a:rPr>
              <a:pPr defTabSz="457291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GB" dirty="0">
              <a:latin typeface="Arial" charset="0"/>
              <a:cs typeface="Arial" charset="0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36" y="189068"/>
            <a:ext cx="2838842" cy="426850"/>
          </a:xfrm>
          <a:prstGeom prst="rect">
            <a:avLst/>
          </a:prstGeom>
        </p:spPr>
      </p:pic>
      <p:sp>
        <p:nvSpPr>
          <p:cNvPr id="6" name="TextBox 23"/>
          <p:cNvSpPr txBox="1"/>
          <p:nvPr/>
        </p:nvSpPr>
        <p:spPr>
          <a:xfrm>
            <a:off x="3418470" y="252353"/>
            <a:ext cx="8780457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sl-SI" dirty="0"/>
              <a:t>Cilji in mejniki vizije razvoja slovenskega železniškega omrežja</a:t>
            </a:r>
          </a:p>
        </p:txBody>
      </p:sp>
      <p:sp>
        <p:nvSpPr>
          <p:cNvPr id="13" name="Rectangle 9"/>
          <p:cNvSpPr/>
          <p:nvPr/>
        </p:nvSpPr>
        <p:spPr>
          <a:xfrm>
            <a:off x="6927" y="5707461"/>
            <a:ext cx="12192000" cy="11521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/>
            <a:r>
              <a:rPr lang="sl-SI" sz="1400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522307" y="5707461"/>
            <a:ext cx="11161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>
                <a:solidFill>
                  <a:schemeClr val="bg1"/>
                </a:solidFill>
              </a:rPr>
              <a:t>Scenarij 450 mio EUR za ukrepe razvoja slovenskega železniškega omrežja</a:t>
            </a:r>
          </a:p>
          <a:p>
            <a:pPr algn="ctr"/>
            <a:r>
              <a:rPr lang="sl-SI" sz="2000" dirty="0">
                <a:solidFill>
                  <a:schemeClr val="bg1"/>
                </a:solidFill>
              </a:rPr>
              <a:t>Leta 2030 se bodo že pokazali rezultati drugega investicijskega ciklusa – skrajšanje potovalnih časov primestnega prometa LUR. </a:t>
            </a:r>
          </a:p>
        </p:txBody>
      </p:sp>
    </p:spTree>
    <p:extLst>
      <p:ext uri="{BB962C8B-B14F-4D97-AF65-F5344CB8AC3E}">
        <p14:creationId xmlns:p14="http://schemas.microsoft.com/office/powerpoint/2010/main" val="198089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1" presetClass="entr" presetSubtype="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1" presetClass="entr" presetSubtype="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4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/>
          <p:cNvSpPr/>
          <p:nvPr/>
        </p:nvSpPr>
        <p:spPr>
          <a:xfrm>
            <a:off x="334566" y="323518"/>
            <a:ext cx="720080" cy="5172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36" y="189068"/>
            <a:ext cx="2838842" cy="426850"/>
          </a:xfrm>
          <a:prstGeom prst="rect">
            <a:avLst/>
          </a:prstGeom>
        </p:spPr>
      </p:pic>
      <p:sp>
        <p:nvSpPr>
          <p:cNvPr id="8" name="TextBox 23"/>
          <p:cNvSpPr txBox="1"/>
          <p:nvPr/>
        </p:nvSpPr>
        <p:spPr>
          <a:xfrm>
            <a:off x="3142878" y="194744"/>
            <a:ext cx="9047535" cy="41549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Zaobljeni pravokotnik 8"/>
          <p:cNvSpPr/>
          <p:nvPr/>
        </p:nvSpPr>
        <p:spPr>
          <a:xfrm>
            <a:off x="3901601" y="2774950"/>
            <a:ext cx="4402652" cy="12961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4158711" y="2884413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b="1" dirty="0"/>
              <a:t>HVALA ZA VAŠO</a:t>
            </a:r>
          </a:p>
          <a:p>
            <a:pPr algn="ctr"/>
            <a:r>
              <a:rPr lang="sl-SI" sz="3200" b="1" dirty="0"/>
              <a:t>POZORNOST</a:t>
            </a:r>
          </a:p>
        </p:txBody>
      </p:sp>
      <p:sp>
        <p:nvSpPr>
          <p:cNvPr id="11" name="Rectangle 9"/>
          <p:cNvSpPr/>
          <p:nvPr/>
        </p:nvSpPr>
        <p:spPr>
          <a:xfrm>
            <a:off x="6927" y="5302002"/>
            <a:ext cx="12192000" cy="155758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  <a:latin typeface="Source Sans Pro" charset="0"/>
            </a:endParaRPr>
          </a:p>
        </p:txBody>
      </p:sp>
      <p:sp>
        <p:nvSpPr>
          <p:cNvPr id="12" name="PoljeZBesedilom 11"/>
          <p:cNvSpPr txBox="1"/>
          <p:nvPr/>
        </p:nvSpPr>
        <p:spPr>
          <a:xfrm>
            <a:off x="757917" y="5806058"/>
            <a:ext cx="10690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Goran Korošec, Direkcija RS za infrastrukturo</a:t>
            </a:r>
          </a:p>
          <a:p>
            <a:pPr algn="ctr"/>
            <a:r>
              <a:rPr lang="sl-SI" sz="16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Ljubljana, oktober</a:t>
            </a:r>
            <a:r>
              <a:rPr lang="sv-SE" sz="16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16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2025</a:t>
            </a:r>
            <a:endParaRPr lang="sv-SE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579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1" presetClass="entr" presetSubtype="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1" presetClass="entr" presetSubtype="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036" y="1773610"/>
            <a:ext cx="10975746" cy="3528392"/>
          </a:xfrm>
        </p:spPr>
        <p:txBody>
          <a:bodyPr/>
          <a:lstStyle/>
          <a:p>
            <a:pPr marL="342900" indent="-342900" algn="just">
              <a:buFont typeface="+mj-lt"/>
              <a:buAutoNum type="arabicPeriod"/>
            </a:pPr>
            <a:r>
              <a:rPr lang="sl-SI" sz="2000" b="1" dirty="0"/>
              <a:t>Prvi investicijski cikel </a:t>
            </a:r>
            <a:r>
              <a:rPr lang="sl-SI" sz="2000" dirty="0"/>
              <a:t>– nadgradnja obstoječih prog prvenstveno odpravi ozkih grl in ukrepom, ki omogočajo zmogljivost za trenutni in pričakovani obseg prometa tovornih vlakov ter za doseganje TEN-T standardov – </a:t>
            </a:r>
            <a:r>
              <a:rPr lang="sl-SI" sz="2000" b="1" dirty="0">
                <a:solidFill>
                  <a:srgbClr val="0070C0"/>
                </a:solidFill>
              </a:rPr>
              <a:t>v smislu zaostanka glede parametrov, ki jih že imajo tuje železnice</a:t>
            </a:r>
          </a:p>
          <a:p>
            <a:pPr marL="342900" indent="-342900" algn="just">
              <a:buFont typeface="+mj-lt"/>
              <a:buAutoNum type="arabicPeriod"/>
            </a:pPr>
            <a:endParaRPr lang="sl-SI" sz="2000" b="1" dirty="0">
              <a:solidFill>
                <a:srgbClr val="0070C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sl-SI" sz="2000" b="1" dirty="0"/>
              <a:t>Drugi investicijski cikel </a:t>
            </a:r>
            <a:r>
              <a:rPr lang="sl-SI" sz="2000" dirty="0"/>
              <a:t>– nadgradnja obstoječih prog za krajše potovalne čase potniških vlakov, za zagotovitev taktnega prometa v </a:t>
            </a:r>
            <a:r>
              <a:rPr lang="sl-SI" sz="2000" dirty="0" smtClean="0"/>
              <a:t>območju primestnega prometa pa gradnja dvotirnosti </a:t>
            </a:r>
            <a:r>
              <a:rPr lang="sl-SI" sz="2000" dirty="0"/>
              <a:t>prog – </a:t>
            </a:r>
            <a:r>
              <a:rPr lang="sl-SI" sz="2000" b="1" dirty="0">
                <a:solidFill>
                  <a:srgbClr val="0070C0"/>
                </a:solidFill>
              </a:rPr>
              <a:t>v smislu </a:t>
            </a:r>
            <a:r>
              <a:rPr lang="sl-SI" sz="2000" b="1" dirty="0" smtClean="0">
                <a:solidFill>
                  <a:srgbClr val="0070C0"/>
                </a:solidFill>
              </a:rPr>
              <a:t>skrajšanja potovalnih časov in zagotovitve taktnega prometa</a:t>
            </a:r>
          </a:p>
          <a:p>
            <a:pPr marL="0" indent="0" algn="just">
              <a:buNone/>
            </a:pPr>
            <a:endParaRPr lang="sl-SI" sz="2000" b="1" dirty="0" smtClean="0">
              <a:solidFill>
                <a:srgbClr val="0070C0"/>
              </a:solidFill>
            </a:endParaRPr>
          </a:p>
          <a:p>
            <a:pPr marL="361950" indent="-361950" algn="just">
              <a:buNone/>
            </a:pPr>
            <a:r>
              <a:rPr lang="sl-SI" sz="2000" b="1" dirty="0"/>
              <a:t>3. Tretji </a:t>
            </a:r>
            <a:r>
              <a:rPr lang="sl-SI" sz="2000" b="1" dirty="0" smtClean="0"/>
              <a:t>investicijski cikel </a:t>
            </a:r>
            <a:r>
              <a:rPr lang="sl-SI" sz="2000" dirty="0" smtClean="0"/>
              <a:t>– gradnja novih prog v smislu zagotovitve </a:t>
            </a:r>
            <a:r>
              <a:rPr lang="sl-SI" sz="2000" b="1" dirty="0">
                <a:solidFill>
                  <a:srgbClr val="0070C0"/>
                </a:solidFill>
              </a:rPr>
              <a:t>konkurenčnega železniškega </a:t>
            </a:r>
            <a:r>
              <a:rPr lang="sl-SI" sz="2000" b="1" dirty="0" smtClean="0">
                <a:solidFill>
                  <a:srgbClr val="0070C0"/>
                </a:solidFill>
              </a:rPr>
              <a:t>prometa.</a:t>
            </a:r>
            <a:endParaRPr lang="sl-SI" sz="2000" b="1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sl-SI" sz="2000" b="1" dirty="0"/>
          </a:p>
          <a:p>
            <a:pPr marL="342900" indent="-342900" algn="just">
              <a:buFont typeface="+mj-lt"/>
              <a:buAutoNum type="arabicPeriod"/>
            </a:pPr>
            <a:endParaRPr lang="sl-SI" sz="2000" b="1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sl-SI" sz="1600" b="1" dirty="0">
              <a:solidFill>
                <a:srgbClr val="0070C0"/>
              </a:solidFill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36" y="189068"/>
            <a:ext cx="2838842" cy="426850"/>
          </a:xfrm>
          <a:prstGeom prst="rect">
            <a:avLst/>
          </a:prstGeom>
        </p:spPr>
      </p:pic>
      <p:sp>
        <p:nvSpPr>
          <p:cNvPr id="6" name="TextBox 23"/>
          <p:cNvSpPr txBox="1"/>
          <p:nvPr/>
        </p:nvSpPr>
        <p:spPr>
          <a:xfrm>
            <a:off x="3399263" y="215808"/>
            <a:ext cx="8780457" cy="400110"/>
          </a:xfrm>
          <a:prstGeom prst="rect">
            <a:avLst/>
          </a:prstGeom>
          <a:solidFill>
            <a:srgbClr val="4F81BD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sl-SI" dirty="0"/>
              <a:t>Investicijski cikli in rezultati projektov javne železniške infrastrukture</a:t>
            </a:r>
          </a:p>
        </p:txBody>
      </p:sp>
    </p:spTree>
    <p:extLst>
      <p:ext uri="{BB962C8B-B14F-4D97-AF65-F5344CB8AC3E}">
        <p14:creationId xmlns:p14="http://schemas.microsoft.com/office/powerpoint/2010/main" val="256691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36" y="189068"/>
            <a:ext cx="2838842" cy="426850"/>
          </a:xfrm>
          <a:prstGeom prst="rect">
            <a:avLst/>
          </a:prstGeom>
        </p:spPr>
      </p:pic>
      <p:sp>
        <p:nvSpPr>
          <p:cNvPr id="4" name="TextBox 23"/>
          <p:cNvSpPr txBox="1"/>
          <p:nvPr/>
        </p:nvSpPr>
        <p:spPr>
          <a:xfrm>
            <a:off x="3399263" y="215808"/>
            <a:ext cx="8780457" cy="400110"/>
          </a:xfrm>
          <a:prstGeom prst="rect">
            <a:avLst/>
          </a:prstGeom>
          <a:solidFill>
            <a:srgbClr val="4F81BD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sl-SI" dirty="0"/>
              <a:t>Aktivnosti na slovenskem železniškem omrežju</a:t>
            </a:r>
          </a:p>
        </p:txBody>
      </p:sp>
      <p:pic>
        <p:nvPicPr>
          <p:cNvPr id="5" name="Picture 5" descr="A map of a city&#10;&#10;Description automatically generated">
            <a:extLst>
              <a:ext uri="{FF2B5EF4-FFF2-40B4-BE49-F238E27FC236}">
                <a16:creationId xmlns:a16="http://schemas.microsoft.com/office/drawing/2014/main" id="{887E70F4-E65E-1C3A-45AD-C90C4E8A64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31" y="615918"/>
            <a:ext cx="8917479" cy="6117391"/>
          </a:xfrm>
          <a:prstGeom prst="rect">
            <a:avLst/>
          </a:prstGeom>
        </p:spPr>
      </p:pic>
      <p:pic>
        <p:nvPicPr>
          <p:cNvPr id="6" name="Picture 12" descr="A green and orange sign&#10;&#10;Description automatically generated with medium confidence">
            <a:extLst>
              <a:ext uri="{FF2B5EF4-FFF2-40B4-BE49-F238E27FC236}">
                <a16:creationId xmlns:a16="http://schemas.microsoft.com/office/drawing/2014/main" id="{E81D4E58-5F8E-0C18-769D-BBB782EBA6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342" y="5518026"/>
            <a:ext cx="4524844" cy="108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7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5"/>
          <p:cNvSpPr txBox="1">
            <a:spLocks/>
          </p:cNvSpPr>
          <p:nvPr/>
        </p:nvSpPr>
        <p:spPr>
          <a:xfrm>
            <a:off x="1383993" y="4869954"/>
            <a:ext cx="4391694" cy="576064"/>
          </a:xfrm>
          <a:prstGeom prst="rect">
            <a:avLst/>
          </a:prstGeom>
        </p:spPr>
        <p:txBody>
          <a:bodyPr vert="horz" lIns="108850" tIns="54425" rIns="108850" bIns="54425" rtlCol="0" anchor="ctr">
            <a:noAutofit/>
          </a:bodyPr>
          <a:lstStyle>
            <a:lvl1pPr algn="ctr" defTabSz="1088502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marL="0" marR="0" lvl="0" indent="0" algn="just" defTabSz="108850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ource Sans Pro Black" charset="0"/>
            </a:endParaRPr>
          </a:p>
        </p:txBody>
      </p:sp>
      <p:sp>
        <p:nvSpPr>
          <p:cNvPr id="13" name="TextBox 2"/>
          <p:cNvSpPr txBox="1"/>
          <p:nvPr/>
        </p:nvSpPr>
        <p:spPr>
          <a:xfrm>
            <a:off x="262558" y="1033076"/>
            <a:ext cx="5721099" cy="3416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1088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faza: nadgradnja železniške postaje Ljubljana</a:t>
            </a:r>
          </a:p>
          <a:p>
            <a:pPr marL="0" marR="0" lvl="0" indent="0" algn="l" defTabSz="1088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1088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EU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sredstva – IPE: 1,87 mio EUR za projektiranje</a:t>
            </a:r>
          </a:p>
          <a:p>
            <a:pPr lvl="0"/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EU </a:t>
            </a:r>
            <a:r>
              <a:rPr lang="sl-SI" sz="1800" dirty="0" smtClean="0">
                <a:solidFill>
                  <a:prstClr val="black"/>
                </a:solidFill>
              </a:rPr>
              <a:t>sredstva </a:t>
            </a:r>
            <a:r>
              <a:rPr lang="sl-SI" sz="1800" dirty="0">
                <a:solidFill>
                  <a:prstClr val="black"/>
                </a:solidFill>
              </a:rPr>
              <a:t>– </a:t>
            </a:r>
            <a:r>
              <a:rPr lang="sl-SI" sz="1800" dirty="0" smtClean="0">
                <a:solidFill>
                  <a:prstClr val="black"/>
                </a:solidFill>
              </a:rPr>
              <a:t>KS: </a:t>
            </a: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174,86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mio EUR za </a:t>
            </a: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izvedbo</a:t>
            </a:r>
          </a:p>
          <a:p>
            <a:pPr lvl="0"/>
            <a:endParaRPr lang="sl-SI" sz="1800" dirty="0" smtClean="0">
              <a:solidFill>
                <a:prstClr val="black"/>
              </a:solidFill>
              <a:latin typeface="Calibri"/>
            </a:endParaRPr>
          </a:p>
          <a:p>
            <a:pPr fontAlgn="base"/>
            <a:r>
              <a:rPr lang="sl-SI" sz="1800" dirty="0" smtClean="0">
                <a:solidFill>
                  <a:prstClr val="black"/>
                </a:solidFill>
                <a:latin typeface="Calibri"/>
              </a:rPr>
              <a:t>Sklop </a:t>
            </a:r>
            <a:r>
              <a:rPr lang="sl-SI" sz="1800" dirty="0">
                <a:solidFill>
                  <a:prstClr val="black"/>
                </a:solidFill>
                <a:latin typeface="Calibri"/>
              </a:rPr>
              <a:t>A - </a:t>
            </a:r>
            <a:r>
              <a:rPr lang="sl-SI" sz="1800" dirty="0" smtClean="0">
                <a:solidFill>
                  <a:prstClr val="black"/>
                </a:solidFill>
                <a:latin typeface="Calibri"/>
              </a:rPr>
              <a:t>nadvoz </a:t>
            </a:r>
            <a:r>
              <a:rPr lang="sl-SI" sz="1800" dirty="0">
                <a:solidFill>
                  <a:prstClr val="black"/>
                </a:solidFill>
                <a:latin typeface="Calibri"/>
              </a:rPr>
              <a:t>čez Dunajsko cesto</a:t>
            </a:r>
            <a:r>
              <a:rPr lang="sl-SI" sz="1800" dirty="0">
                <a:latin typeface="Calibri"/>
              </a:rPr>
              <a:t/>
            </a:r>
            <a:br>
              <a:rPr lang="sl-SI" sz="1800" dirty="0">
                <a:latin typeface="Calibri"/>
              </a:rPr>
            </a:br>
            <a:r>
              <a:rPr lang="sl-SI" sz="1800" dirty="0" smtClean="0">
                <a:latin typeface="Calibri"/>
              </a:rPr>
              <a:t>Izvedba: </a:t>
            </a:r>
            <a:r>
              <a:rPr lang="sl-SI" sz="1800" dirty="0">
                <a:latin typeface="Calibri"/>
              </a:rPr>
              <a:t>2023–2025</a:t>
            </a:r>
          </a:p>
          <a:p>
            <a:pPr fontAlgn="base"/>
            <a:endParaRPr lang="sl-SI" sz="1800" dirty="0" smtClean="0">
              <a:solidFill>
                <a:prstClr val="black"/>
              </a:solidFill>
              <a:latin typeface="Calibri"/>
            </a:endParaRPr>
          </a:p>
          <a:p>
            <a:pPr fontAlgn="base"/>
            <a:r>
              <a:rPr lang="sl-SI" sz="1800" dirty="0" smtClean="0">
                <a:solidFill>
                  <a:prstClr val="black"/>
                </a:solidFill>
                <a:latin typeface="Calibri"/>
              </a:rPr>
              <a:t>Sklop </a:t>
            </a:r>
            <a:r>
              <a:rPr lang="sl-SI" sz="1800" dirty="0">
                <a:solidFill>
                  <a:prstClr val="black"/>
                </a:solidFill>
                <a:latin typeface="Calibri"/>
              </a:rPr>
              <a:t>B+C - nadgradnja osrednjega dela </a:t>
            </a:r>
            <a:r>
              <a:rPr lang="sl-SI" sz="1800" dirty="0" smtClean="0">
                <a:solidFill>
                  <a:prstClr val="black"/>
                </a:solidFill>
                <a:latin typeface="Calibri"/>
              </a:rPr>
              <a:t>ŽP Ljubljana</a:t>
            </a:r>
            <a:r>
              <a:rPr lang="sl-SI" dirty="0"/>
              <a:t/>
            </a:r>
            <a:br>
              <a:rPr lang="sl-SI" dirty="0"/>
            </a:br>
            <a:r>
              <a:rPr lang="sl-SI" sz="1800" dirty="0" smtClean="0">
                <a:latin typeface="Calibri"/>
              </a:rPr>
              <a:t>Izvedba: 2024–2026</a:t>
            </a:r>
          </a:p>
          <a:p>
            <a:pPr fontAlgn="base"/>
            <a:endParaRPr lang="sl-SI" sz="1800" dirty="0">
              <a:latin typeface="Calibri"/>
            </a:endParaRPr>
          </a:p>
          <a:p>
            <a:pPr fontAlgn="base"/>
            <a:r>
              <a:rPr lang="sl-SI" sz="1800" dirty="0" smtClean="0">
                <a:latin typeface="Calibri"/>
              </a:rPr>
              <a:t>Sklop D – v teku je projektiranje</a:t>
            </a:r>
            <a:endParaRPr lang="sl-SI" sz="1800" dirty="0">
              <a:latin typeface="Calibri"/>
            </a:endParaRPr>
          </a:p>
        </p:txBody>
      </p:sp>
      <p:sp>
        <p:nvSpPr>
          <p:cNvPr id="17" name="TextBox 23"/>
          <p:cNvSpPr txBox="1"/>
          <p:nvPr/>
        </p:nvSpPr>
        <p:spPr>
          <a:xfrm>
            <a:off x="3286894" y="189434"/>
            <a:ext cx="8903519" cy="400110"/>
          </a:xfrm>
          <a:prstGeom prst="rect">
            <a:avLst/>
          </a:prstGeom>
          <a:solidFill>
            <a:srgbClr val="4F81BD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pPr marL="0" marR="0" lvl="0" indent="0" algn="r" defTabSz="1088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NADGRADNJA ŽELEZNIŠKEGA OBMOČJA LJUBLJANSKIH POSTAJ</a:t>
            </a:r>
          </a:p>
        </p:txBody>
      </p:sp>
      <p:sp>
        <p:nvSpPr>
          <p:cNvPr id="18" name="TextBox 2"/>
          <p:cNvSpPr txBox="1"/>
          <p:nvPr/>
        </p:nvSpPr>
        <p:spPr>
          <a:xfrm>
            <a:off x="6167258" y="1036352"/>
            <a:ext cx="5756076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1088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faza: nadgradnja železniških postaj Ljubljana Šiška, Ljubljana, Ljubljana Moste, Polje in Zalog ter odsekov med postajami</a:t>
            </a:r>
          </a:p>
          <a:p>
            <a:pPr marL="0" marR="0" lvl="0" indent="0" algn="l" defTabSz="1088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1088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EU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sredstva - IPE: 6,59 mio EUR za </a:t>
            </a: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projektiranje,</a:t>
            </a:r>
            <a:r>
              <a:rPr kumimoji="0" lang="sl-SI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ki je v teku.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Pravokotnik 11"/>
          <p:cNvSpPr/>
          <p:nvPr/>
        </p:nvSpPr>
        <p:spPr>
          <a:xfrm>
            <a:off x="262558" y="261442"/>
            <a:ext cx="86409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36" y="189434"/>
            <a:ext cx="2838842" cy="4268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DF4BE13-51EC-4A0A-B3CF-ABBCB889FE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666" y="4865612"/>
            <a:ext cx="3442253" cy="174984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6">
            <a:extLst>
              <a:ext uri="{FF2B5EF4-FFF2-40B4-BE49-F238E27FC236}">
                <a16:creationId xmlns:a16="http://schemas.microsoft.com/office/drawing/2014/main" id="{5A4D0DF8-4851-4AC5-950F-5214C29672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7533">
            <a:off x="7258515" y="2940533"/>
            <a:ext cx="4341800" cy="233321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17">
            <a:extLst>
              <a:ext uri="{FF2B5EF4-FFF2-40B4-BE49-F238E27FC236}">
                <a16:creationId xmlns:a16="http://schemas.microsoft.com/office/drawing/2014/main" id="{63AB31B8-1840-4939-AF07-FF1EF39B7C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58" y="4869954"/>
            <a:ext cx="3744416" cy="17487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31710" y="5797667"/>
            <a:ext cx="801539" cy="81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773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5"/>
          <p:cNvSpPr txBox="1">
            <a:spLocks/>
          </p:cNvSpPr>
          <p:nvPr/>
        </p:nvSpPr>
        <p:spPr>
          <a:xfrm>
            <a:off x="1383993" y="4869954"/>
            <a:ext cx="4391694" cy="576064"/>
          </a:xfrm>
          <a:prstGeom prst="rect">
            <a:avLst/>
          </a:prstGeom>
        </p:spPr>
        <p:txBody>
          <a:bodyPr vert="horz" lIns="108850" tIns="54425" rIns="108850" bIns="54425" rtlCol="0" anchor="ctr">
            <a:noAutofit/>
          </a:bodyPr>
          <a:lstStyle>
            <a:lvl1pPr algn="ctr" defTabSz="1088502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algn="just"/>
            <a:endParaRPr lang="en-US" sz="13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-1587" y="5590034"/>
            <a:ext cx="12192000" cy="12695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  <a:latin typeface="Source Sans Pro" charset="0"/>
            </a:endParaRPr>
          </a:p>
        </p:txBody>
      </p:sp>
      <p:sp>
        <p:nvSpPr>
          <p:cNvPr id="6" name="TextBox 23"/>
          <p:cNvSpPr txBox="1"/>
          <p:nvPr/>
        </p:nvSpPr>
        <p:spPr>
          <a:xfrm>
            <a:off x="3286894" y="189434"/>
            <a:ext cx="8903519" cy="400110"/>
          </a:xfrm>
          <a:prstGeom prst="rect">
            <a:avLst/>
          </a:prstGeom>
          <a:solidFill>
            <a:srgbClr val="4F81BD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sl-SI" dirty="0"/>
              <a:t>NADGRADNJA ŽELEZNIŠKE PROGE LJUBLJANA–DIVAČA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8861676" y="5610220"/>
            <a:ext cx="28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1" dirty="0">
                <a:solidFill>
                  <a:schemeClr val="bg1"/>
                </a:solidFill>
              </a:rPr>
              <a:t>TRAJANJE PROJEKTA</a:t>
            </a:r>
          </a:p>
          <a:p>
            <a:r>
              <a:rPr lang="pl-PL" sz="1600" dirty="0">
                <a:solidFill>
                  <a:schemeClr val="bg1"/>
                </a:solidFill>
              </a:rPr>
              <a:t>2021</a:t>
            </a:r>
            <a:r>
              <a:rPr lang="sl-SI" sz="1600" dirty="0">
                <a:solidFill>
                  <a:schemeClr val="bg1"/>
                </a:solidFill>
              </a:rPr>
              <a:t>–2027</a:t>
            </a:r>
          </a:p>
        </p:txBody>
      </p:sp>
      <p:sp>
        <p:nvSpPr>
          <p:cNvPr id="8" name="Pravokotnik 7"/>
          <p:cNvSpPr/>
          <p:nvPr/>
        </p:nvSpPr>
        <p:spPr>
          <a:xfrm>
            <a:off x="545519" y="1504737"/>
            <a:ext cx="11192498" cy="32932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pl-PL" sz="1600" u="sng" dirty="0" smtClean="0"/>
              <a:t>1. sklop </a:t>
            </a:r>
            <a:r>
              <a:rPr lang="pl-PL" sz="1600" u="sng" dirty="0"/>
              <a:t>- nadgradnja odseka </a:t>
            </a:r>
            <a:r>
              <a:rPr lang="pl-PL" sz="1600" u="sng" dirty="0" smtClean="0"/>
              <a:t>Ljubljana–Brezovica: </a:t>
            </a:r>
            <a:r>
              <a:rPr lang="pl-PL" sz="1600" u="sng" dirty="0" smtClean="0">
                <a:solidFill>
                  <a:srgbClr val="00B050"/>
                </a:solidFill>
              </a:rPr>
              <a:t>zaključeno</a:t>
            </a:r>
          </a:p>
          <a:p>
            <a:pPr lvl="0"/>
            <a:endParaRPr lang="pl-PL" sz="1600" u="sng" dirty="0" smtClean="0"/>
          </a:p>
          <a:p>
            <a:r>
              <a:rPr lang="sl-SI" sz="1600" u="sng" dirty="0" smtClean="0"/>
              <a:t>2</a:t>
            </a:r>
            <a:r>
              <a:rPr lang="sl-SI" sz="1600" u="sng" dirty="0"/>
              <a:t>. sklop – nadgradnja dela odseka Brezovica–Preserje (cca 4 km), dela odseka Preserje–Borovnica (cca 3,93 km) in železniške postaje Borovnica</a:t>
            </a:r>
            <a:r>
              <a:rPr lang="sl-SI" sz="1600" u="sng" dirty="0" smtClean="0"/>
              <a:t>:</a:t>
            </a:r>
            <a:r>
              <a:rPr lang="sl-SI" sz="1600" dirty="0" smtClean="0"/>
              <a:t> </a:t>
            </a:r>
            <a:r>
              <a:rPr lang="pl-PL" sz="1600" u="sng" dirty="0" smtClean="0">
                <a:solidFill>
                  <a:srgbClr val="00B050"/>
                </a:solidFill>
              </a:rPr>
              <a:t>zaključeno</a:t>
            </a:r>
            <a:endParaRPr lang="sl-SI" sz="1600" dirty="0" smtClean="0"/>
          </a:p>
          <a:p>
            <a:endParaRPr lang="sl-SI" sz="1600" u="sng" dirty="0"/>
          </a:p>
          <a:p>
            <a:r>
              <a:rPr lang="pl-PL" sz="1600" u="sng" dirty="0"/>
              <a:t>3. sklop - gradnja ENP Borovnica in Postojna, MS Verd ter podhoda za kolesarje in pešce v </a:t>
            </a:r>
            <a:r>
              <a:rPr lang="pl-PL" sz="1600" u="sng" dirty="0" smtClean="0"/>
              <a:t>Postojni:</a:t>
            </a:r>
            <a:r>
              <a:rPr lang="pl-PL" sz="1600" dirty="0" smtClean="0"/>
              <a:t> </a:t>
            </a:r>
            <a:r>
              <a:rPr lang="pl-PL" sz="1600" u="sng" dirty="0" smtClean="0">
                <a:solidFill>
                  <a:srgbClr val="00B050"/>
                </a:solidFill>
              </a:rPr>
              <a:t>zaključeno</a:t>
            </a:r>
            <a:endParaRPr lang="pl-PL" sz="1600" dirty="0"/>
          </a:p>
          <a:p>
            <a:pPr lvl="0"/>
            <a:endParaRPr lang="pl-PL" sz="1600" u="sng" dirty="0"/>
          </a:p>
          <a:p>
            <a:r>
              <a:rPr lang="pl-PL" sz="1600" u="sng" dirty="0"/>
              <a:t>4. sklop - nadgradnja železniških postaj Brezovica in Preserje, gradnja železniškega postajališča s podvozom v Vnanjih </a:t>
            </a:r>
            <a:r>
              <a:rPr lang="pl-PL" sz="1600" u="sng" dirty="0" smtClean="0"/>
              <a:t>Goricah: </a:t>
            </a:r>
            <a:r>
              <a:rPr lang="sl-SI" sz="1600" dirty="0" smtClean="0"/>
              <a:t>predvidena izvedba: 2025–2027</a:t>
            </a:r>
            <a:endParaRPr lang="pl-PL" sz="1600" dirty="0"/>
          </a:p>
          <a:p>
            <a:pPr marL="214255" indent="-214255">
              <a:buFont typeface="Arial" panose="020B0604020202020204" pitchFamily="34" charset="0"/>
              <a:buChar char="•"/>
            </a:pPr>
            <a:endParaRPr lang="pl-PL" sz="1600" dirty="0"/>
          </a:p>
          <a:p>
            <a:r>
              <a:rPr lang="sl-SI" sz="1600" u="sng" dirty="0"/>
              <a:t>5. sklop - izvedba APB na odseku Ljubljana–Divača</a:t>
            </a:r>
            <a:r>
              <a:rPr lang="sl-SI" sz="1600" u="sng" dirty="0" smtClean="0"/>
              <a:t>:</a:t>
            </a:r>
            <a:r>
              <a:rPr lang="sl-SI" sz="1600" dirty="0" smtClean="0"/>
              <a:t> v teku je JN</a:t>
            </a:r>
          </a:p>
          <a:p>
            <a:endParaRPr lang="sl-SI" sz="1600" u="sng" dirty="0"/>
          </a:p>
          <a:p>
            <a:r>
              <a:rPr lang="sv-SE" sz="1600" u="sng" dirty="0"/>
              <a:t>6. sklop - prilagoditev ETCS sistema na odseku Ljubljana–Divača</a:t>
            </a:r>
            <a:endParaRPr lang="pl-PL" sz="1600" u="sng" dirty="0"/>
          </a:p>
        </p:txBody>
      </p:sp>
      <p:sp>
        <p:nvSpPr>
          <p:cNvPr id="9" name="TextBox 1"/>
          <p:cNvSpPr txBox="1"/>
          <p:nvPr/>
        </p:nvSpPr>
        <p:spPr>
          <a:xfrm>
            <a:off x="504973" y="5656386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1" dirty="0">
                <a:solidFill>
                  <a:schemeClr val="bg1"/>
                </a:solidFill>
              </a:rPr>
              <a:t>FINANCIRANJE</a:t>
            </a:r>
          </a:p>
          <a:p>
            <a:r>
              <a:rPr lang="sl-SI" sz="1600" dirty="0" smtClean="0">
                <a:solidFill>
                  <a:schemeClr val="bg1"/>
                </a:solidFill>
              </a:rPr>
              <a:t>1</a:t>
            </a:r>
            <a:r>
              <a:rPr lang="sl-SI" sz="1600" dirty="0">
                <a:solidFill>
                  <a:schemeClr val="bg1"/>
                </a:solidFill>
              </a:rPr>
              <a:t>. in 2. sklop s</a:t>
            </a:r>
            <a:r>
              <a:rPr lang="pl-PL" sz="1600" dirty="0">
                <a:solidFill>
                  <a:schemeClr val="bg1"/>
                </a:solidFill>
              </a:rPr>
              <a:t>ofinanciran iz Načrta za okrevanje in odpornost (</a:t>
            </a:r>
            <a:r>
              <a:rPr lang="sl-SI" sz="1600" dirty="0">
                <a:solidFill>
                  <a:schemeClr val="bg1"/>
                </a:solidFill>
              </a:rPr>
              <a:t>NOO): </a:t>
            </a:r>
            <a:r>
              <a:rPr lang="sl-SI" sz="1600" dirty="0" smtClean="0">
                <a:solidFill>
                  <a:schemeClr val="bg1"/>
                </a:solidFill>
              </a:rPr>
              <a:t>91,96 mio EUR</a:t>
            </a:r>
          </a:p>
          <a:p>
            <a:r>
              <a:rPr lang="sl-SI" sz="1600" dirty="0" smtClean="0">
                <a:solidFill>
                  <a:schemeClr val="bg1"/>
                </a:solidFill>
              </a:rPr>
              <a:t>3. </a:t>
            </a:r>
            <a:r>
              <a:rPr lang="sl-SI" sz="1600" dirty="0" smtClean="0">
                <a:solidFill>
                  <a:schemeClr val="bg1"/>
                </a:solidFill>
              </a:rPr>
              <a:t>in 4. sklop s</a:t>
            </a:r>
            <a:r>
              <a:rPr lang="pl-PL" sz="1600" dirty="0" smtClean="0">
                <a:solidFill>
                  <a:schemeClr val="bg1"/>
                </a:solidFill>
              </a:rPr>
              <a:t>ofinanciran </a:t>
            </a:r>
            <a:r>
              <a:rPr lang="sl-SI" sz="1600" dirty="0" smtClean="0">
                <a:solidFill>
                  <a:schemeClr val="bg1"/>
                </a:solidFill>
              </a:rPr>
              <a:t>iz Instrumenta za povezovanje Evrope (IPE): 64,07 mio EUR</a:t>
            </a:r>
          </a:p>
          <a:p>
            <a:r>
              <a:rPr lang="sl-SI" sz="1600" dirty="0" smtClean="0">
                <a:solidFill>
                  <a:schemeClr val="bg1"/>
                </a:solidFill>
              </a:rPr>
              <a:t>5. </a:t>
            </a:r>
            <a:r>
              <a:rPr lang="sl-SI" sz="1600" dirty="0" smtClean="0">
                <a:solidFill>
                  <a:schemeClr val="bg1"/>
                </a:solidFill>
              </a:rPr>
              <a:t>in 6. </a:t>
            </a:r>
            <a:r>
              <a:rPr lang="sl-SI" sz="1600" dirty="0">
                <a:solidFill>
                  <a:schemeClr val="bg1"/>
                </a:solidFill>
              </a:rPr>
              <a:t>sklop s</a:t>
            </a:r>
            <a:r>
              <a:rPr lang="pl-PL" sz="1600" dirty="0">
                <a:solidFill>
                  <a:schemeClr val="bg1"/>
                </a:solidFill>
              </a:rPr>
              <a:t>ofinanciran </a:t>
            </a:r>
            <a:r>
              <a:rPr lang="sl-SI" sz="1600" dirty="0">
                <a:solidFill>
                  <a:schemeClr val="bg1"/>
                </a:solidFill>
              </a:rPr>
              <a:t>iz Instrumenta za povezovanje Evrope (IPE</a:t>
            </a:r>
            <a:r>
              <a:rPr lang="sl-SI" sz="1600" dirty="0" smtClean="0">
                <a:solidFill>
                  <a:schemeClr val="bg1"/>
                </a:solidFill>
              </a:rPr>
              <a:t>): 55,69 mio EUR </a:t>
            </a:r>
            <a:endParaRPr lang="sl-SI" sz="1600" dirty="0">
              <a:solidFill>
                <a:schemeClr val="bg1"/>
              </a:solidFill>
            </a:endParaRPr>
          </a:p>
        </p:txBody>
      </p:sp>
      <p:sp>
        <p:nvSpPr>
          <p:cNvPr id="12" name="Rectangle 4"/>
          <p:cNvSpPr/>
          <p:nvPr/>
        </p:nvSpPr>
        <p:spPr>
          <a:xfrm>
            <a:off x="545519" y="812245"/>
            <a:ext cx="96748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/>
              <a:t>Izvedba del je predvidena v letih od 2021 do 2027 in bo potekala v več sklopih.</a:t>
            </a:r>
          </a:p>
        </p:txBody>
      </p:sp>
      <p:sp>
        <p:nvSpPr>
          <p:cNvPr id="2" name="Pravokotnik 1"/>
          <p:cNvSpPr/>
          <p:nvPr/>
        </p:nvSpPr>
        <p:spPr>
          <a:xfrm>
            <a:off x="262558" y="261442"/>
            <a:ext cx="86409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58" y="186864"/>
            <a:ext cx="2838842" cy="426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5051" y="733560"/>
            <a:ext cx="1514736" cy="4565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3478" y="762975"/>
            <a:ext cx="1512168" cy="43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7102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6" presetClass="entr" presetSubtype="2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grpId="0" nodeType="withEffect" p14:presetBounceEnd="5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6" presetClass="entr" presetSubtype="2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5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5"/>
          <p:cNvSpPr txBox="1">
            <a:spLocks/>
          </p:cNvSpPr>
          <p:nvPr/>
        </p:nvSpPr>
        <p:spPr>
          <a:xfrm>
            <a:off x="1383993" y="4869954"/>
            <a:ext cx="4391694" cy="576064"/>
          </a:xfrm>
          <a:prstGeom prst="rect">
            <a:avLst/>
          </a:prstGeom>
        </p:spPr>
        <p:txBody>
          <a:bodyPr vert="horz" lIns="108850" tIns="54425" rIns="108850" bIns="54425" rtlCol="0" anchor="ctr">
            <a:noAutofit/>
          </a:bodyPr>
          <a:lstStyle>
            <a:lvl1pPr algn="ctr" defTabSz="1088502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algn="just"/>
            <a:endParaRPr lang="en-US" sz="13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23"/>
          <p:cNvSpPr txBox="1"/>
          <p:nvPr/>
        </p:nvSpPr>
        <p:spPr>
          <a:xfrm>
            <a:off x="3286893" y="189434"/>
            <a:ext cx="8903519" cy="400110"/>
          </a:xfrm>
          <a:prstGeom prst="rect">
            <a:avLst/>
          </a:prstGeom>
          <a:solidFill>
            <a:srgbClr val="4F81BD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sl-SI" dirty="0" smtClean="0"/>
              <a:t>UVEDBA DALJINSKEGA VODENJA PROMETA</a:t>
            </a:r>
            <a:endParaRPr lang="sl-SI" dirty="0"/>
          </a:p>
        </p:txBody>
      </p:sp>
      <p:sp>
        <p:nvSpPr>
          <p:cNvPr id="2" name="TextBox 1"/>
          <p:cNvSpPr txBox="1"/>
          <p:nvPr/>
        </p:nvSpPr>
        <p:spPr>
          <a:xfrm>
            <a:off x="622624" y="1159231"/>
            <a:ext cx="72992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l-SI" sz="1600" dirty="0">
                <a:solidFill>
                  <a:srgbClr val="0070C0"/>
                </a:solidFill>
              </a:rPr>
              <a:t>Nadgradnja signalno varnostnih naprav za vzpostavitev povezave s centrom vodenja prometa. Pogoj za daljinsko vodenje prometa je gradnja izvennivojskih dostopov na peronsko infrastrukturo in nadgradnja signalno varnostnih naprav za vzpostavitev povezave s centrom vodenja prometa. </a:t>
            </a:r>
          </a:p>
          <a:p>
            <a:pPr algn="just"/>
            <a:endParaRPr lang="sl-SI" sz="1600" dirty="0">
              <a:solidFill>
                <a:srgbClr val="0070C0"/>
              </a:solidFill>
            </a:endParaRPr>
          </a:p>
          <a:p>
            <a:pPr lvl="0" algn="just"/>
            <a:r>
              <a:rPr lang="sl-SI" sz="1600" b="1" dirty="0"/>
              <a:t>Obseg del: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sl-SI" sz="1600" dirty="0"/>
              <a:t>vzpostavitev daljinskega vodenja prometa na odsekih prog Zidani Most–Ljubljana in Zidani Most–Šentilj ter priključitev vseh ostalih daljinsko vodenih prog v center vodenja prometa Slovenija,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sl-SI" sz="1600" dirty="0"/>
              <a:t>ureditev izvennivojskih dostopov na perone oz. postajališčih: </a:t>
            </a:r>
          </a:p>
          <a:p>
            <a:pPr marL="269875" lvl="0" algn="just"/>
            <a:r>
              <a:rPr lang="sl-SI" sz="1600" dirty="0" smtClean="0"/>
              <a:t>- zaključeno: Zagorje, Šentjur, Rače, Laze, Ponikva, Litija,</a:t>
            </a:r>
          </a:p>
          <a:p>
            <a:pPr marL="269875" lvl="0" algn="just"/>
            <a:r>
              <a:rPr lang="sl-SI" sz="1600" dirty="0" smtClean="0"/>
              <a:t>- še predvideno: Trbovlje, Hrastnik</a:t>
            </a:r>
            <a:r>
              <a:rPr lang="sl-SI" sz="1600" dirty="0"/>
              <a:t>, </a:t>
            </a:r>
            <a:r>
              <a:rPr lang="sl-SI" sz="1600" dirty="0" smtClean="0"/>
              <a:t>Kresnice.</a:t>
            </a:r>
            <a:endParaRPr lang="sl-SI" sz="1600" dirty="0"/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sl-SI" sz="1600" dirty="0"/>
              <a:t>V prihodnje je </a:t>
            </a:r>
            <a:r>
              <a:rPr lang="sl-SI" sz="1600" dirty="0" smtClean="0"/>
              <a:t>predvidena </a:t>
            </a:r>
            <a:r>
              <a:rPr lang="sl-SI" sz="1600" dirty="0"/>
              <a:t>vzpostavitev daljinskega vodenja prometa tudi na odseku d.m.–Dobova–Zidani Most ter drugih progah JŽI (predmet ločenih projektov).</a:t>
            </a:r>
            <a:endParaRPr lang="sl-SI" sz="1600" b="1" dirty="0">
              <a:solidFill>
                <a:srgbClr val="0070C0"/>
              </a:solidFill>
            </a:endParaRPr>
          </a:p>
        </p:txBody>
      </p:sp>
      <p:sp>
        <p:nvSpPr>
          <p:cNvPr id="12" name="Rectangle 9"/>
          <p:cNvSpPr/>
          <p:nvPr/>
        </p:nvSpPr>
        <p:spPr>
          <a:xfrm>
            <a:off x="0" y="5302002"/>
            <a:ext cx="12227206" cy="156287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  <a:latin typeface="Source Sans Pro" charset="0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7159681" y="5428883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1" dirty="0">
                <a:solidFill>
                  <a:schemeClr val="bg1"/>
                </a:solidFill>
              </a:rPr>
              <a:t>TRAJANJE PROJEKTA</a:t>
            </a:r>
          </a:p>
          <a:p>
            <a:r>
              <a:rPr lang="sl-SI" sz="1600" dirty="0">
                <a:solidFill>
                  <a:schemeClr val="bg1"/>
                </a:solidFill>
              </a:rPr>
              <a:t>2017–2027</a:t>
            </a:r>
          </a:p>
        </p:txBody>
      </p:sp>
      <p:sp>
        <p:nvSpPr>
          <p:cNvPr id="18" name="TextBox 2"/>
          <p:cNvSpPr txBox="1"/>
          <p:nvPr/>
        </p:nvSpPr>
        <p:spPr>
          <a:xfrm>
            <a:off x="622598" y="5428884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1" dirty="0">
                <a:solidFill>
                  <a:schemeClr val="bg1"/>
                </a:solidFill>
              </a:rPr>
              <a:t>FINANCIRANJE</a:t>
            </a:r>
          </a:p>
          <a:p>
            <a:r>
              <a:rPr lang="sl-SI" sz="1600" dirty="0" smtClean="0">
                <a:solidFill>
                  <a:schemeClr val="bg1"/>
                </a:solidFill>
              </a:rPr>
              <a:t>Sofinanciranje </a:t>
            </a:r>
            <a:r>
              <a:rPr lang="sl-SI" sz="1600" dirty="0">
                <a:solidFill>
                  <a:schemeClr val="bg1"/>
                </a:solidFill>
              </a:rPr>
              <a:t>iz Instrumenta za povezovanje Evrope (IPE): 34 mio EUR (postaje Trbovlje, Zagorje, Litija, Laze, Šentjur, Ponikva in Rače)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880" y="1341563"/>
            <a:ext cx="4149990" cy="2664295"/>
          </a:xfrm>
          <a:prstGeom prst="rect">
            <a:avLst/>
          </a:prstGeom>
        </p:spPr>
      </p:pic>
      <p:sp>
        <p:nvSpPr>
          <p:cNvPr id="14" name="Pravokotnik 13"/>
          <p:cNvSpPr/>
          <p:nvPr/>
        </p:nvSpPr>
        <p:spPr>
          <a:xfrm>
            <a:off x="262558" y="261442"/>
            <a:ext cx="86409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36" y="189434"/>
            <a:ext cx="2838842" cy="426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5854" y="5806058"/>
            <a:ext cx="906016" cy="91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246749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6" presetClass="entr" presetSubtype="2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grpId="0" nodeType="withEffect" p14:presetBounceEnd="5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6" presetClass="entr" presetSubtype="2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2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5"/>
          <p:cNvSpPr txBox="1">
            <a:spLocks/>
          </p:cNvSpPr>
          <p:nvPr/>
        </p:nvSpPr>
        <p:spPr>
          <a:xfrm>
            <a:off x="1383993" y="4869954"/>
            <a:ext cx="4391694" cy="576064"/>
          </a:xfrm>
          <a:prstGeom prst="rect">
            <a:avLst/>
          </a:prstGeom>
        </p:spPr>
        <p:txBody>
          <a:bodyPr vert="horz" lIns="108850" tIns="54425" rIns="108850" bIns="54425" rtlCol="0" anchor="ctr">
            <a:noAutofit/>
          </a:bodyPr>
          <a:lstStyle>
            <a:lvl1pPr algn="ctr" defTabSz="1088502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algn="just"/>
            <a:endParaRPr lang="en-US" sz="13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0342" y="810564"/>
            <a:ext cx="571084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/>
              <a:t>Obseg: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sz="1800" dirty="0"/>
              <a:t>nadgradnja tirov in vozne mreže, </a:t>
            </a:r>
            <a:endParaRPr lang="sl-SI" sz="18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sz="1800" dirty="0"/>
              <a:t>n</a:t>
            </a:r>
            <a:r>
              <a:rPr lang="sl-SI" sz="1800" dirty="0" smtClean="0"/>
              <a:t>adgradnja peronske infrastrukture,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sz="1800" dirty="0" smtClean="0"/>
              <a:t>rekonstrukcija </a:t>
            </a:r>
            <a:r>
              <a:rPr lang="sl-SI" sz="1800" dirty="0"/>
              <a:t>in podaljšanje obstoječega </a:t>
            </a:r>
            <a:r>
              <a:rPr lang="sl-SI" sz="1800" dirty="0" smtClean="0"/>
              <a:t>podhoda,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sz="1800" dirty="0" smtClean="0"/>
              <a:t>gradnja </a:t>
            </a:r>
            <a:r>
              <a:rPr lang="sl-SI" sz="1800" dirty="0"/>
              <a:t>novega podhoda pod vsemi postajnimi tiri na območju </a:t>
            </a:r>
            <a:r>
              <a:rPr lang="sl-SI" sz="1800" dirty="0" smtClean="0"/>
              <a:t>centralne postavljalnice</a:t>
            </a:r>
            <a:r>
              <a:rPr lang="sl-SI" sz="1800" dirty="0"/>
              <a:t>, </a:t>
            </a:r>
            <a:endParaRPr lang="sl-SI" sz="18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sz="1800" dirty="0" smtClean="0"/>
              <a:t>ureditev </a:t>
            </a:r>
            <a:r>
              <a:rPr lang="sl-SI" sz="1800" dirty="0"/>
              <a:t>postajnih </a:t>
            </a:r>
            <a:r>
              <a:rPr lang="sl-SI" sz="1800" dirty="0" smtClean="0"/>
              <a:t>prostorov,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sz="1800" dirty="0" smtClean="0"/>
              <a:t>nadgradnja </a:t>
            </a:r>
            <a:r>
              <a:rPr lang="sl-SI" sz="1800" dirty="0"/>
              <a:t>in prilagoditev SVTK in elektroenergetskih naprav ter postavitev nove </a:t>
            </a:r>
            <a:r>
              <a:rPr lang="sl-SI" sz="1800" dirty="0" smtClean="0"/>
              <a:t>ENP </a:t>
            </a:r>
            <a:r>
              <a:rPr lang="sl-SI" sz="1800" dirty="0"/>
              <a:t>postaje, </a:t>
            </a:r>
            <a:endParaRPr lang="sl-SI" sz="18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sz="1800" dirty="0" smtClean="0"/>
              <a:t>sanacija </a:t>
            </a:r>
            <a:r>
              <a:rPr lang="sl-SI" sz="1800" dirty="0"/>
              <a:t>obstoječega podvoza </a:t>
            </a:r>
            <a:r>
              <a:rPr lang="sl-SI" sz="1800" dirty="0" smtClean="0"/>
              <a:t>Podmežakla,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sz="1800" dirty="0" smtClean="0"/>
              <a:t>gradnja </a:t>
            </a:r>
            <a:r>
              <a:rPr lang="sl-SI" sz="1800" dirty="0"/>
              <a:t>novega parkirišča na južni strani postaje in ob Titovi </a:t>
            </a:r>
            <a:r>
              <a:rPr lang="sl-SI" sz="1800" dirty="0" smtClean="0"/>
              <a:t>ceste,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sz="1800" dirty="0" smtClean="0"/>
              <a:t>postavitev </a:t>
            </a:r>
            <a:r>
              <a:rPr lang="sl-SI" sz="1800" dirty="0"/>
              <a:t>protihrupnih </a:t>
            </a:r>
            <a:r>
              <a:rPr lang="sl-SI" sz="1800" dirty="0" smtClean="0"/>
              <a:t>ograj,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sz="1800" dirty="0" smtClean="0"/>
              <a:t>novogradnja </a:t>
            </a:r>
            <a:r>
              <a:rPr lang="sl-SI" sz="1800" dirty="0"/>
              <a:t>prednapetega armiranobetonskega mostu preko potoka Jesenica (levi del) in sanacijo jeklenega mostu preko potoka Jesenica (desni del).</a:t>
            </a:r>
          </a:p>
        </p:txBody>
      </p:sp>
      <p:sp>
        <p:nvSpPr>
          <p:cNvPr id="12" name="Rectangle 9"/>
          <p:cNvSpPr/>
          <p:nvPr/>
        </p:nvSpPr>
        <p:spPr>
          <a:xfrm>
            <a:off x="0" y="5617821"/>
            <a:ext cx="12227206" cy="12293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  <a:latin typeface="Source Sans Pro" charset="0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6270709" y="5688496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1" dirty="0">
                <a:solidFill>
                  <a:schemeClr val="bg1"/>
                </a:solidFill>
              </a:rPr>
              <a:t>TRAJANJE PROJEKTA</a:t>
            </a:r>
          </a:p>
          <a:p>
            <a:r>
              <a:rPr lang="sl-SI" sz="1600" dirty="0" smtClean="0">
                <a:solidFill>
                  <a:schemeClr val="bg1"/>
                </a:solidFill>
              </a:rPr>
              <a:t>september 2025–julij 2027</a:t>
            </a:r>
            <a:endParaRPr lang="sl-SI" sz="1600" dirty="0">
              <a:solidFill>
                <a:schemeClr val="bg1"/>
              </a:solidFill>
            </a:endParaRPr>
          </a:p>
        </p:txBody>
      </p:sp>
      <p:sp>
        <p:nvSpPr>
          <p:cNvPr id="18" name="TextBox 2"/>
          <p:cNvSpPr txBox="1"/>
          <p:nvPr/>
        </p:nvSpPr>
        <p:spPr>
          <a:xfrm>
            <a:off x="550590" y="5688496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1" dirty="0" smtClean="0">
                <a:solidFill>
                  <a:schemeClr val="bg1"/>
                </a:solidFill>
              </a:rPr>
              <a:t>FINANCIRANJE</a:t>
            </a:r>
          </a:p>
          <a:p>
            <a:r>
              <a:rPr lang="sl-SI" sz="1600" dirty="0">
                <a:solidFill>
                  <a:schemeClr val="bg1"/>
                </a:solidFill>
              </a:rPr>
              <a:t>Sofinanciranje z EU sredstvi v okviru IPE v </a:t>
            </a:r>
            <a:r>
              <a:rPr lang="sl-SI" sz="1600" dirty="0" smtClean="0">
                <a:solidFill>
                  <a:schemeClr val="bg1"/>
                </a:solidFill>
              </a:rPr>
              <a:t>vrednosti </a:t>
            </a:r>
            <a:r>
              <a:rPr lang="sl-SI" sz="1600" dirty="0" smtClean="0">
                <a:solidFill>
                  <a:schemeClr val="bg1"/>
                </a:solidFill>
              </a:rPr>
              <a:t>56,56 </a:t>
            </a:r>
            <a:r>
              <a:rPr lang="sl-SI" sz="1600" dirty="0">
                <a:solidFill>
                  <a:schemeClr val="bg1"/>
                </a:solidFill>
              </a:rPr>
              <a:t>mio </a:t>
            </a:r>
            <a:r>
              <a:rPr lang="sl-SI" sz="1600" dirty="0" smtClean="0">
                <a:solidFill>
                  <a:schemeClr val="bg1"/>
                </a:solidFill>
              </a:rPr>
              <a:t>EU.</a:t>
            </a:r>
            <a:endParaRPr lang="sl-SI" sz="1600" dirty="0">
              <a:solidFill>
                <a:schemeClr val="bg1"/>
              </a:solidFill>
            </a:endParaRPr>
          </a:p>
        </p:txBody>
      </p:sp>
      <p:sp>
        <p:nvSpPr>
          <p:cNvPr id="16" name="TextBox 23"/>
          <p:cNvSpPr txBox="1"/>
          <p:nvPr/>
        </p:nvSpPr>
        <p:spPr>
          <a:xfrm>
            <a:off x="3521007" y="189068"/>
            <a:ext cx="8666913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sl-SI" dirty="0"/>
              <a:t>NADGRADNJA </a:t>
            </a:r>
            <a:r>
              <a:rPr lang="sl-SI" dirty="0" smtClean="0"/>
              <a:t>ŽELEZNIŠKEGA VOZLIŠČA JESENICE</a:t>
            </a:r>
            <a:endParaRPr lang="sl-SI" dirty="0"/>
          </a:p>
        </p:txBody>
      </p:sp>
      <p:sp>
        <p:nvSpPr>
          <p:cNvPr id="13" name="Pravokotnik 12"/>
          <p:cNvSpPr/>
          <p:nvPr/>
        </p:nvSpPr>
        <p:spPr>
          <a:xfrm>
            <a:off x="262558" y="261442"/>
            <a:ext cx="86409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36" y="189068"/>
            <a:ext cx="2838842" cy="426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4735" y="6265817"/>
            <a:ext cx="2857500" cy="419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8776" y="1053530"/>
            <a:ext cx="5391919" cy="404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1042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5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6" presetClass="entr" presetSubtype="2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6" presetClass="entr" presetSubtype="2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2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5"/>
          <p:cNvSpPr txBox="1">
            <a:spLocks/>
          </p:cNvSpPr>
          <p:nvPr/>
        </p:nvSpPr>
        <p:spPr>
          <a:xfrm>
            <a:off x="1383993" y="4869954"/>
            <a:ext cx="4391694" cy="576064"/>
          </a:xfrm>
          <a:prstGeom prst="rect">
            <a:avLst/>
          </a:prstGeom>
        </p:spPr>
        <p:txBody>
          <a:bodyPr vert="horz" lIns="108850" tIns="54425" rIns="108850" bIns="54425" rtlCol="0" anchor="ctr">
            <a:noAutofit/>
          </a:bodyPr>
          <a:lstStyle>
            <a:lvl1pPr algn="ctr" defTabSz="1088502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algn="just"/>
            <a:endParaRPr lang="en-US" sz="13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23"/>
          <p:cNvSpPr txBox="1"/>
          <p:nvPr/>
        </p:nvSpPr>
        <p:spPr>
          <a:xfrm>
            <a:off x="3219405" y="189434"/>
            <a:ext cx="8971008" cy="400110"/>
          </a:xfrm>
          <a:prstGeom prst="rect">
            <a:avLst/>
          </a:prstGeom>
          <a:solidFill>
            <a:srgbClr val="4F81BD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sl-SI" dirty="0" smtClean="0"/>
              <a:t>UVEDBA ETCS SISTEMA</a:t>
            </a:r>
            <a:endParaRPr lang="sl-SI" dirty="0"/>
          </a:p>
        </p:txBody>
      </p:sp>
      <p:sp>
        <p:nvSpPr>
          <p:cNvPr id="2" name="TextBox 1"/>
          <p:cNvSpPr txBox="1"/>
          <p:nvPr/>
        </p:nvSpPr>
        <p:spPr>
          <a:xfrm>
            <a:off x="622624" y="820980"/>
            <a:ext cx="640868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>
                <a:solidFill>
                  <a:srgbClr val="0070C0"/>
                </a:solidFill>
              </a:rPr>
              <a:t>Nadgradnja signalnovarnostnih naprav s čimer bo vzpostavljen enoten in standardiziran podsistem, ki zagotavlja interoperabilnost signalizacije in komunikacij na evropskih železniških omrežjih. </a:t>
            </a:r>
          </a:p>
          <a:p>
            <a:endParaRPr lang="sl-SI" sz="1600" b="1" dirty="0"/>
          </a:p>
          <a:p>
            <a:r>
              <a:rPr lang="sl-SI" sz="1600" b="1" dirty="0"/>
              <a:t>ETCS - European Train Control System - evropski sistem za nadzor in vodenje vlakov </a:t>
            </a:r>
          </a:p>
          <a:p>
            <a:endParaRPr lang="sl-SI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dirty="0"/>
              <a:t>Vgradnja ETCS sistema nivoja 1 na odsekih železniških prog:</a:t>
            </a:r>
          </a:p>
          <a:p>
            <a:r>
              <a:rPr lang="sl-SI" sz="1600" dirty="0"/>
              <a:t>      - d.m.-Dobova-Zidani Most </a:t>
            </a:r>
            <a:r>
              <a:rPr lang="sl-SI" sz="1600" dirty="0">
                <a:solidFill>
                  <a:srgbClr val="00B050"/>
                </a:solidFill>
              </a:rPr>
              <a:t>– zaključeno, </a:t>
            </a:r>
          </a:p>
          <a:p>
            <a:r>
              <a:rPr lang="sl-SI" sz="1600" dirty="0"/>
              <a:t>      - Pragersko-Maribor Tezno </a:t>
            </a:r>
            <a:r>
              <a:rPr lang="sl-SI" sz="1600" dirty="0">
                <a:solidFill>
                  <a:srgbClr val="00B050"/>
                </a:solidFill>
              </a:rPr>
              <a:t>– zaključeno,</a:t>
            </a:r>
          </a:p>
          <a:p>
            <a:r>
              <a:rPr lang="sl-SI" sz="1600" dirty="0"/>
              <a:t>      - Maribor Tezno-Šentilj-d.m. </a:t>
            </a:r>
            <a:r>
              <a:rPr lang="sl-SI" sz="1600" dirty="0">
                <a:solidFill>
                  <a:srgbClr val="00B050"/>
                </a:solidFill>
              </a:rPr>
              <a:t>–</a:t>
            </a:r>
            <a:r>
              <a:rPr lang="sl-SI" sz="1600" dirty="0" smtClean="0"/>
              <a:t> </a:t>
            </a:r>
            <a:r>
              <a:rPr lang="sl-SI" sz="1600" dirty="0">
                <a:solidFill>
                  <a:srgbClr val="00B050"/>
                </a:solidFill>
              </a:rPr>
              <a:t>zaključeno,</a:t>
            </a:r>
          </a:p>
          <a:p>
            <a:endParaRPr lang="sl-SI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dirty="0"/>
              <a:t>Poenotenost evropskega železniškega sistema ter interoperabilno odvijanje železniškega prometa na teh odsekih železniških prog in s tem povečanje konkurenčnosti železniškega prometa.</a:t>
            </a:r>
          </a:p>
          <a:p>
            <a:endParaRPr lang="sl-SI" sz="1200" dirty="0"/>
          </a:p>
          <a:p>
            <a:r>
              <a:rPr lang="sl-SI" sz="1600" dirty="0"/>
              <a:t>Z dokončanjem tega projekta bo vključen sistem ETCS na vsem </a:t>
            </a:r>
            <a:r>
              <a:rPr lang="sl-SI" sz="1600" b="1" dirty="0"/>
              <a:t>jedrnem omrežju v Republiki Sloveniji.</a:t>
            </a:r>
            <a:endParaRPr lang="sl-SI" sz="1600" dirty="0"/>
          </a:p>
        </p:txBody>
      </p:sp>
      <p:sp>
        <p:nvSpPr>
          <p:cNvPr id="12" name="Rectangle 9"/>
          <p:cNvSpPr/>
          <p:nvPr/>
        </p:nvSpPr>
        <p:spPr>
          <a:xfrm>
            <a:off x="6927" y="5302002"/>
            <a:ext cx="12192000" cy="155758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  <a:latin typeface="Source Sans Pro" charset="0"/>
            </a:endParaRPr>
          </a:p>
        </p:txBody>
      </p:sp>
      <p:sp>
        <p:nvSpPr>
          <p:cNvPr id="17" name="PoljeZBesedilom 16"/>
          <p:cNvSpPr txBox="1"/>
          <p:nvPr/>
        </p:nvSpPr>
        <p:spPr>
          <a:xfrm>
            <a:off x="622624" y="5356100"/>
            <a:ext cx="5140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1" dirty="0">
                <a:solidFill>
                  <a:schemeClr val="bg1"/>
                </a:solidFill>
              </a:rPr>
              <a:t>FINANCIRANJE</a:t>
            </a:r>
          </a:p>
          <a:p>
            <a:r>
              <a:rPr lang="sl-SI" sz="1600" dirty="0" smtClean="0">
                <a:solidFill>
                  <a:schemeClr val="bg1"/>
                </a:solidFill>
              </a:rPr>
              <a:t>Sofinanciranje </a:t>
            </a:r>
            <a:r>
              <a:rPr lang="sl-SI" sz="1600" dirty="0">
                <a:solidFill>
                  <a:schemeClr val="bg1"/>
                </a:solidFill>
              </a:rPr>
              <a:t>z EU sredstvi v okviru IPE </a:t>
            </a:r>
            <a:r>
              <a:rPr lang="sl-SI" sz="1600" dirty="0" smtClean="0">
                <a:solidFill>
                  <a:schemeClr val="bg1"/>
                </a:solidFill>
              </a:rPr>
              <a:t>v </a:t>
            </a:r>
            <a:r>
              <a:rPr lang="sl-SI" sz="1600" dirty="0">
                <a:solidFill>
                  <a:schemeClr val="bg1"/>
                </a:solidFill>
              </a:rPr>
              <a:t>vrednosti 6,37 mio EUR.</a:t>
            </a:r>
          </a:p>
        </p:txBody>
      </p:sp>
      <p:sp>
        <p:nvSpPr>
          <p:cNvPr id="18" name="PoljeZBesedilom 17"/>
          <p:cNvSpPr txBox="1"/>
          <p:nvPr/>
        </p:nvSpPr>
        <p:spPr>
          <a:xfrm>
            <a:off x="6622535" y="5354582"/>
            <a:ext cx="5018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1" dirty="0">
                <a:solidFill>
                  <a:schemeClr val="bg1"/>
                </a:solidFill>
              </a:rPr>
              <a:t>TRAJANJE PROJEKTA</a:t>
            </a:r>
          </a:p>
          <a:p>
            <a:r>
              <a:rPr lang="sl-SI" sz="1600" dirty="0">
                <a:solidFill>
                  <a:schemeClr val="bg1"/>
                </a:solidFill>
              </a:rPr>
              <a:t>Druga polovica </a:t>
            </a:r>
            <a:r>
              <a:rPr lang="sl-SI" sz="1600" dirty="0" smtClean="0">
                <a:solidFill>
                  <a:schemeClr val="bg1"/>
                </a:solidFill>
              </a:rPr>
              <a:t>2017–2025</a:t>
            </a:r>
            <a:endParaRPr lang="sl-SI" sz="1600" dirty="0">
              <a:solidFill>
                <a:schemeClr val="bg1"/>
              </a:solidFill>
            </a:endParaRPr>
          </a:p>
        </p:txBody>
      </p:sp>
      <p:pic>
        <p:nvPicPr>
          <p:cNvPr id="19" name="Slika 18" descr="CEF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329" y="6365540"/>
            <a:ext cx="2258006" cy="385192"/>
          </a:xfrm>
          <a:prstGeom prst="rect">
            <a:avLst/>
          </a:prstGeom>
          <a:noFill/>
        </p:spPr>
      </p:pic>
      <p:pic>
        <p:nvPicPr>
          <p:cNvPr id="20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993" y="981523"/>
            <a:ext cx="4969341" cy="3372836"/>
          </a:xfrm>
          <a:prstGeom prst="rect">
            <a:avLst/>
          </a:prstGeom>
        </p:spPr>
      </p:pic>
      <p:sp>
        <p:nvSpPr>
          <p:cNvPr id="14" name="Pravokotnik 13"/>
          <p:cNvSpPr/>
          <p:nvPr/>
        </p:nvSpPr>
        <p:spPr>
          <a:xfrm>
            <a:off x="262558" y="261442"/>
            <a:ext cx="86409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36" y="189434"/>
            <a:ext cx="2838842" cy="42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97572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6" presetClass="entr" presetSubtype="2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grpId="0" nodeType="withEffect" p14:presetBounceEnd="5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6" presetClass="entr" presetSubtype="2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2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606" y="1234867"/>
            <a:ext cx="8712968" cy="2554967"/>
          </a:xfrm>
        </p:spPr>
        <p:txBody>
          <a:bodyPr/>
          <a:lstStyle/>
          <a:p>
            <a:pPr marL="342900" indent="-342900" algn="just">
              <a:buFont typeface="+mj-lt"/>
              <a:buAutoNum type="arabicPeriod"/>
            </a:pPr>
            <a:r>
              <a:rPr lang="sl-SI" sz="2200" b="1" dirty="0"/>
              <a:t>Nadgradnja železniške proge št. 70 na odsekih Bled Jezero–Bohinjska Bela in Bohinjska </a:t>
            </a:r>
            <a:r>
              <a:rPr lang="sl-SI" sz="2200" b="1" dirty="0" smtClean="0"/>
              <a:t>Bela–Nomenj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sl-SI" sz="2200" b="1" dirty="0"/>
              <a:t>Gradnja novega železniškega postajališča Zbelovo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sl-SI" sz="2200" b="1" dirty="0" smtClean="0"/>
              <a:t>Nadgradnja </a:t>
            </a:r>
            <a:r>
              <a:rPr lang="sl-SI" sz="2200" b="1" dirty="0"/>
              <a:t>proge </a:t>
            </a:r>
            <a:r>
              <a:rPr lang="sl-SI" sz="2200" b="1" dirty="0" smtClean="0"/>
              <a:t>državna meja–Dobova–Sevnica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sl-SI" sz="2200" b="1" dirty="0"/>
              <a:t>Nadgradnja železniške proge Maribor–Prevalje–državna </a:t>
            </a:r>
            <a:r>
              <a:rPr lang="sl-SI" sz="2200" b="1" dirty="0" smtClean="0"/>
              <a:t>meja</a:t>
            </a:r>
            <a:endParaRPr lang="sl-SI" sz="2200" b="1" dirty="0"/>
          </a:p>
          <a:p>
            <a:pPr marL="342900" indent="-342900" algn="just">
              <a:buFont typeface="+mj-lt"/>
              <a:buAutoNum type="arabicPeriod"/>
            </a:pPr>
            <a:r>
              <a:rPr lang="sl-SI" sz="2200" b="1" dirty="0"/>
              <a:t>Nadgradnja železniške proge Jesenice–Sežana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sl-SI" sz="2200" b="1" dirty="0" smtClean="0"/>
              <a:t>Gradnja </a:t>
            </a:r>
            <a:r>
              <a:rPr lang="sl-SI" sz="2200" b="1" dirty="0"/>
              <a:t>II. tira železniške proge Maribor–Šentilj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91" fontAlgn="base">
              <a:spcBef>
                <a:spcPct val="0"/>
              </a:spcBef>
              <a:spcAft>
                <a:spcPct val="0"/>
              </a:spcAft>
              <a:defRPr/>
            </a:pPr>
            <a:fld id="{CAD7DE55-5451-45ED-B78D-58F5B17E4567}" type="slidenum">
              <a:rPr lang="en-GB">
                <a:latin typeface="Arial" charset="0"/>
                <a:cs typeface="Arial" charset="0"/>
              </a:rPr>
              <a:pPr defTabSz="457291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GB" dirty="0">
              <a:latin typeface="Arial" charset="0"/>
              <a:cs typeface="Arial" charset="0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36" y="189068"/>
            <a:ext cx="2838842" cy="426850"/>
          </a:xfrm>
          <a:prstGeom prst="rect">
            <a:avLst/>
          </a:prstGeom>
        </p:spPr>
      </p:pic>
      <p:sp>
        <p:nvSpPr>
          <p:cNvPr id="6" name="TextBox 23"/>
          <p:cNvSpPr txBox="1"/>
          <p:nvPr/>
        </p:nvSpPr>
        <p:spPr>
          <a:xfrm>
            <a:off x="3142879" y="215808"/>
            <a:ext cx="9031722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sl-SI" dirty="0"/>
              <a:t>Večje predvidene investicije na železniškem omrežju</a:t>
            </a:r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1488307" y="4781542"/>
            <a:ext cx="4391694" cy="576064"/>
          </a:xfrm>
          <a:prstGeom prst="rect">
            <a:avLst/>
          </a:prstGeom>
        </p:spPr>
        <p:txBody>
          <a:bodyPr vert="horz" lIns="108850" tIns="54425" rIns="108850" bIns="54425" rtlCol="0" anchor="ctr">
            <a:noAutofit/>
          </a:bodyPr>
          <a:lstStyle>
            <a:defPPr>
              <a:defRPr lang="en-US"/>
            </a:defPPr>
            <a:lvl1pPr marL="0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13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15">
            <a:extLst>
              <a:ext uri="{FF2B5EF4-FFF2-40B4-BE49-F238E27FC236}">
                <a16:creationId xmlns:a16="http://schemas.microsoft.com/office/drawing/2014/main" id="{EDF4BE13-51EC-4A0A-B3CF-ABBCB889FE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253">
            <a:off x="8643266" y="4676321"/>
            <a:ext cx="3009407" cy="177904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16">
            <a:extLst>
              <a:ext uri="{FF2B5EF4-FFF2-40B4-BE49-F238E27FC236}">
                <a16:creationId xmlns:a16="http://schemas.microsoft.com/office/drawing/2014/main" id="{5A4D0DF8-4851-4AC5-950F-5214C29672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4980">
            <a:off x="4307513" y="4242951"/>
            <a:ext cx="3963219" cy="222931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17">
            <a:extLst>
              <a:ext uri="{FF2B5EF4-FFF2-40B4-BE49-F238E27FC236}">
                <a16:creationId xmlns:a16="http://schemas.microsoft.com/office/drawing/2014/main" id="{63AB31B8-1840-4939-AF07-FF1EF39B7CD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7"/>
          <a:stretch/>
        </p:blipFill>
        <p:spPr>
          <a:xfrm rot="151774">
            <a:off x="735355" y="4480320"/>
            <a:ext cx="3284099" cy="19190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103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9353</TotalTime>
  <Words>1020</Words>
  <Application>Microsoft Office PowerPoint</Application>
  <PresentationFormat>Po meri</PresentationFormat>
  <Paragraphs>137</Paragraphs>
  <Slides>12</Slides>
  <Notes>11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20" baseType="lpstr">
      <vt:lpstr>Arial</vt:lpstr>
      <vt:lpstr>Calibri</vt:lpstr>
      <vt:lpstr>Source Sans Pro</vt:lpstr>
      <vt:lpstr>Source Sans Pro Black</vt:lpstr>
      <vt:lpstr>Tahoma</vt:lpstr>
      <vt:lpstr>Times New Roman</vt:lpstr>
      <vt:lpstr>Wingdings</vt:lpstr>
      <vt:lpstr>1_Office Theme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Hiper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Portfolio</dc:title>
  <dc:creator>Uros Zupancic</dc:creator>
  <cp:lastModifiedBy>Leonida Klasinc</cp:lastModifiedBy>
  <cp:revision>732</cp:revision>
  <cp:lastPrinted>2022-04-13T06:29:44Z</cp:lastPrinted>
  <dcterms:created xsi:type="dcterms:W3CDTF">2016-11-15T12:18:56Z</dcterms:created>
  <dcterms:modified xsi:type="dcterms:W3CDTF">2025-10-10T13:06:28Z</dcterms:modified>
</cp:coreProperties>
</file>