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1"/>
  </p:sldMasterIdLst>
  <p:notesMasterIdLst>
    <p:notesMasterId r:id="rId19"/>
  </p:notesMasterIdLst>
  <p:handoutMasterIdLst>
    <p:handoutMasterId r:id="rId20"/>
  </p:handoutMasterIdLst>
  <p:sldIdLst>
    <p:sldId id="349" r:id="rId2"/>
    <p:sldId id="445" r:id="rId3"/>
    <p:sldId id="446" r:id="rId4"/>
    <p:sldId id="443" r:id="rId5"/>
    <p:sldId id="449" r:id="rId6"/>
    <p:sldId id="438" r:id="rId7"/>
    <p:sldId id="434" r:id="rId8"/>
    <p:sldId id="435" r:id="rId9"/>
    <p:sldId id="431" r:id="rId10"/>
    <p:sldId id="444" r:id="rId11"/>
    <p:sldId id="436" r:id="rId12"/>
    <p:sldId id="410" r:id="rId13"/>
    <p:sldId id="448" r:id="rId14"/>
    <p:sldId id="425" r:id="rId15"/>
    <p:sldId id="432" r:id="rId16"/>
    <p:sldId id="433" r:id="rId17"/>
    <p:sldId id="339" r:id="rId18"/>
  </p:sldIdLst>
  <p:sldSz cx="12190413" cy="6859588"/>
  <p:notesSz cx="6797675" cy="9928225"/>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31749D"/>
    <a:srgbClr val="FF3300"/>
    <a:srgbClr val="50288A"/>
    <a:srgbClr val="33CCFF"/>
    <a:srgbClr val="B85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78133" autoAdjust="0"/>
  </p:normalViewPr>
  <p:slideViewPr>
    <p:cSldViewPr>
      <p:cViewPr varScale="1">
        <p:scale>
          <a:sx n="99" d="100"/>
          <a:sy n="99" d="100"/>
        </p:scale>
        <p:origin x="174" y="78"/>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emljic\AppData\Local\Microsoft\Windows\INetCache\Content.Outlook\8DGS2R3C\Skladnost%20s%20TEN-T_junij%202021%20(0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b="1">
                <a:solidFill>
                  <a:srgbClr val="0070C0"/>
                </a:solidFill>
              </a:rPr>
              <a:t>Skladnost JŽI s TEN-T standardi </a:t>
            </a:r>
          </a:p>
        </c:rich>
      </c:tx>
      <c:layout/>
      <c:overlay val="0"/>
      <c:spPr>
        <a:noFill/>
        <a:ln>
          <a:noFill/>
        </a:ln>
        <a:effectLst/>
      </c:spPr>
    </c:title>
    <c:autoTitleDeleted val="0"/>
    <c:plotArea>
      <c:layout>
        <c:manualLayout>
          <c:layoutTarget val="inner"/>
          <c:xMode val="edge"/>
          <c:yMode val="edge"/>
          <c:x val="8.2423793560458411E-2"/>
          <c:y val="0.14824140687450041"/>
          <c:w val="0.83890621345599126"/>
          <c:h val="0.40781673873499624"/>
        </c:manualLayout>
      </c:layout>
      <c:barChart>
        <c:barDir val="col"/>
        <c:grouping val="clustered"/>
        <c:varyColors val="0"/>
        <c:ser>
          <c:idx val="1"/>
          <c:order val="0"/>
          <c:tx>
            <c:strRef>
              <c:f>'[Skladnost s TEN-T_junij 2021 (004).xls]000'!$B$11:$C$11</c:f>
              <c:strCache>
                <c:ptCount val="1"/>
                <c:pt idx="0">
                  <c:v>Stanje leta 2007</c:v>
                </c:pt>
              </c:strCache>
            </c:strRef>
          </c:tx>
          <c:spPr>
            <a:solidFill>
              <a:schemeClr val="accent2"/>
            </a:solidFill>
            <a:ln>
              <a:noFill/>
            </a:ln>
            <a:effectLst/>
          </c:spPr>
          <c:invertIfNegative val="0"/>
          <c:cat>
            <c:strRef>
              <c:f>'[Skladnost s TEN-T_junij 2021 (004).xls]000'!$A$13:$A$18</c:f>
              <c:strCache>
                <c:ptCount val="6"/>
                <c:pt idx="0">
                  <c:v>elektrificiranost</c:v>
                </c:pt>
                <c:pt idx="1">
                  <c:v>ERTMS</c:v>
                </c:pt>
                <c:pt idx="2">
                  <c:v>tirna širina (1435 mm)</c:v>
                </c:pt>
                <c:pt idx="3">
                  <c:v>osna obremenitev (22.5 t)</c:v>
                </c:pt>
                <c:pt idx="4">
                  <c:v>hitrost za tovorne vlake (100 km/h)</c:v>
                </c:pt>
                <c:pt idx="5">
                  <c:v>možnost obratovanja vlakov dolžine 740 m</c:v>
                </c:pt>
              </c:strCache>
            </c:strRef>
          </c:cat>
          <c:val>
            <c:numRef>
              <c:f>'[Skladnost s TEN-T_junij 2021 (004).xls]000'!$C$13:$C$18</c:f>
              <c:numCache>
                <c:formatCode>0%</c:formatCode>
                <c:ptCount val="6"/>
                <c:pt idx="0">
                  <c:v>0.77976669348350769</c:v>
                </c:pt>
                <c:pt idx="1">
                  <c:v>0</c:v>
                </c:pt>
                <c:pt idx="2">
                  <c:v>1</c:v>
                </c:pt>
                <c:pt idx="3">
                  <c:v>0.6327433628318585</c:v>
                </c:pt>
                <c:pt idx="4">
                  <c:v>0.19609814963797265</c:v>
                </c:pt>
                <c:pt idx="5">
                  <c:v>2.0112630732099759E-2</c:v>
                </c:pt>
              </c:numCache>
            </c:numRef>
          </c:val>
          <c:extLst>
            <c:ext xmlns:c16="http://schemas.microsoft.com/office/drawing/2014/chart" uri="{C3380CC4-5D6E-409C-BE32-E72D297353CC}">
              <c16:uniqueId val="{00000000-0128-4ECE-98EB-114505ADD12C}"/>
            </c:ext>
          </c:extLst>
        </c:ser>
        <c:ser>
          <c:idx val="3"/>
          <c:order val="1"/>
          <c:tx>
            <c:strRef>
              <c:f>'[Skladnost s TEN-T_junij 2021 (004).xls]000'!$D$11:$E$11</c:f>
              <c:strCache>
                <c:ptCount val="1"/>
                <c:pt idx="0">
                  <c:v>Stanje leta 2021*</c:v>
                </c:pt>
              </c:strCache>
            </c:strRef>
          </c:tx>
          <c:spPr>
            <a:solidFill>
              <a:schemeClr val="accent4"/>
            </a:solidFill>
            <a:ln>
              <a:noFill/>
            </a:ln>
            <a:effectLst/>
          </c:spPr>
          <c:invertIfNegative val="0"/>
          <c:cat>
            <c:strRef>
              <c:f>'[Skladnost s TEN-T_junij 2021 (004).xls]000'!$A$13:$A$18</c:f>
              <c:strCache>
                <c:ptCount val="6"/>
                <c:pt idx="0">
                  <c:v>elektrificiranost</c:v>
                </c:pt>
                <c:pt idx="1">
                  <c:v>ERTMS</c:v>
                </c:pt>
                <c:pt idx="2">
                  <c:v>tirna širina (1435 mm)</c:v>
                </c:pt>
                <c:pt idx="3">
                  <c:v>osna obremenitev (22.5 t)</c:v>
                </c:pt>
                <c:pt idx="4">
                  <c:v>hitrost za tovorne vlake (100 km/h)</c:v>
                </c:pt>
                <c:pt idx="5">
                  <c:v>možnost obratovanja vlakov dolžine 740 m</c:v>
                </c:pt>
              </c:strCache>
            </c:strRef>
          </c:cat>
          <c:val>
            <c:numRef>
              <c:f>'[Skladnost s TEN-T_junij 2021 (004).xls]000'!$E$13:$E$18</c:f>
              <c:numCache>
                <c:formatCode>0%</c:formatCode>
                <c:ptCount val="6"/>
                <c:pt idx="0">
                  <c:v>1</c:v>
                </c:pt>
                <c:pt idx="1">
                  <c:v>1</c:v>
                </c:pt>
                <c:pt idx="2">
                  <c:v>1</c:v>
                </c:pt>
                <c:pt idx="3">
                  <c:v>1</c:v>
                </c:pt>
                <c:pt idx="4">
                  <c:v>0.40325824617860018</c:v>
                </c:pt>
                <c:pt idx="5">
                  <c:v>0.22023330651649237</c:v>
                </c:pt>
              </c:numCache>
            </c:numRef>
          </c:val>
          <c:extLst>
            <c:ext xmlns:c16="http://schemas.microsoft.com/office/drawing/2014/chart" uri="{C3380CC4-5D6E-409C-BE32-E72D297353CC}">
              <c16:uniqueId val="{00000001-0128-4ECE-98EB-114505ADD12C}"/>
            </c:ext>
          </c:extLst>
        </c:ser>
        <c:dLbls>
          <c:showLegendKey val="0"/>
          <c:showVal val="0"/>
          <c:showCatName val="0"/>
          <c:showSerName val="0"/>
          <c:showPercent val="0"/>
          <c:showBubbleSize val="0"/>
        </c:dLbls>
        <c:gapWidth val="219"/>
        <c:overlap val="-27"/>
        <c:axId val="491441000"/>
        <c:axId val="1"/>
      </c:barChart>
      <c:catAx>
        <c:axId val="49144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l-SI"/>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l-SI"/>
          </a:p>
        </c:txPr>
        <c:crossAx val="491441000"/>
        <c:crosses val="autoZero"/>
        <c:crossBetween val="between"/>
      </c:valAx>
      <c:spPr>
        <a:noFill/>
        <a:ln w="25400">
          <a:noFill/>
        </a:ln>
      </c:spPr>
    </c:plotArea>
    <c:legend>
      <c:legendPos val="r"/>
      <c:layout>
        <c:manualLayout>
          <c:xMode val="edge"/>
          <c:yMode val="edge"/>
          <c:x val="0.32814744037109411"/>
          <c:y val="0.89928347130445574"/>
          <c:w val="0.33946286934940773"/>
          <c:h val="5.755414216348516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l-SI" dirty="0"/>
          </a:p>
        </p:txBody>
      </p:sp>
      <p:sp>
        <p:nvSpPr>
          <p:cNvPr id="3" name="Označba mesta datum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609F6D5-D306-40E0-AC77-22D27296D97E}" type="datetimeFigureOut">
              <a:rPr lang="sl-SI" smtClean="0"/>
              <a:t>1. 10. 2024</a:t>
            </a:fld>
            <a:endParaRPr lang="sl-SI" dirty="0"/>
          </a:p>
        </p:txBody>
      </p:sp>
      <p:sp>
        <p:nvSpPr>
          <p:cNvPr id="4" name="Označba mesta no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sl-SI" dirty="0"/>
          </a:p>
        </p:txBody>
      </p:sp>
      <p:sp>
        <p:nvSpPr>
          <p:cNvPr id="5" name="Označba mesta številke diapoz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1A1725B-BBBC-4BE1-81C6-35D8FCBFD84E}" type="slidenum">
              <a:rPr lang="sl-SI" smtClean="0"/>
              <a:t>‹#›</a:t>
            </a:fld>
            <a:endParaRPr lang="sl-SI" dirty="0"/>
          </a:p>
        </p:txBody>
      </p:sp>
    </p:spTree>
    <p:extLst>
      <p:ext uri="{BB962C8B-B14F-4D97-AF65-F5344CB8AC3E}">
        <p14:creationId xmlns:p14="http://schemas.microsoft.com/office/powerpoint/2010/main" val="2771086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61A1B0F-E31B-40BF-9DF7-3784891F10DE}" type="datetimeFigureOut">
              <a:rPr lang="en-US" smtClean="0"/>
              <a:t>10/1/2024</a:t>
            </a:fld>
            <a:endParaRPr lang="en-US"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4D86322-C435-4F24-B7F9-665537041363}" type="slidenum">
              <a:rPr lang="en-US" smtClean="0"/>
              <a:t>‹#›</a:t>
            </a:fld>
            <a:endParaRPr lang="en-US" dirty="0"/>
          </a:p>
        </p:txBody>
      </p:sp>
    </p:spTree>
    <p:extLst>
      <p:ext uri="{BB962C8B-B14F-4D97-AF65-F5344CB8AC3E}">
        <p14:creationId xmlns:p14="http://schemas.microsoft.com/office/powerpoint/2010/main" val="655270273"/>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4D86322-C435-4F24-B7F9-665537041363}" type="slidenum">
              <a:rPr lang="en-US" smtClean="0"/>
              <a:t>1</a:t>
            </a:fld>
            <a:endParaRPr lang="en-US" dirty="0"/>
          </a:p>
        </p:txBody>
      </p:sp>
    </p:spTree>
    <p:extLst>
      <p:ext uri="{BB962C8B-B14F-4D97-AF65-F5344CB8AC3E}">
        <p14:creationId xmlns:p14="http://schemas.microsoft.com/office/powerpoint/2010/main" val="253082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10</a:t>
            </a:fld>
            <a:endParaRPr lang="en-US" dirty="0"/>
          </a:p>
        </p:txBody>
      </p:sp>
    </p:spTree>
    <p:extLst>
      <p:ext uri="{BB962C8B-B14F-4D97-AF65-F5344CB8AC3E}">
        <p14:creationId xmlns:p14="http://schemas.microsoft.com/office/powerpoint/2010/main" val="180454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11</a:t>
            </a:fld>
            <a:endParaRPr lang="en-US" dirty="0"/>
          </a:p>
        </p:txBody>
      </p:sp>
    </p:spTree>
    <p:extLst>
      <p:ext uri="{BB962C8B-B14F-4D97-AF65-F5344CB8AC3E}">
        <p14:creationId xmlns:p14="http://schemas.microsoft.com/office/powerpoint/2010/main" val="255593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12</a:t>
            </a:fld>
            <a:endParaRPr lang="en-US" dirty="0"/>
          </a:p>
        </p:txBody>
      </p:sp>
    </p:spTree>
    <p:extLst>
      <p:ext uri="{BB962C8B-B14F-4D97-AF65-F5344CB8AC3E}">
        <p14:creationId xmlns:p14="http://schemas.microsoft.com/office/powerpoint/2010/main" val="110884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13</a:t>
            </a:fld>
            <a:endParaRPr lang="en-US" dirty="0"/>
          </a:p>
        </p:txBody>
      </p:sp>
    </p:spTree>
    <p:extLst>
      <p:ext uri="{BB962C8B-B14F-4D97-AF65-F5344CB8AC3E}">
        <p14:creationId xmlns:p14="http://schemas.microsoft.com/office/powerpoint/2010/main" val="256999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14</a:t>
            </a:fld>
            <a:endParaRPr lang="en-US" dirty="0"/>
          </a:p>
        </p:txBody>
      </p:sp>
    </p:spTree>
    <p:extLst>
      <p:ext uri="{BB962C8B-B14F-4D97-AF65-F5344CB8AC3E}">
        <p14:creationId xmlns:p14="http://schemas.microsoft.com/office/powerpoint/2010/main" val="329193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aseline="0" dirty="0"/>
          </a:p>
        </p:txBody>
      </p:sp>
      <p:sp>
        <p:nvSpPr>
          <p:cNvPr id="4" name="Označba mesta številke diapozitiva 3"/>
          <p:cNvSpPr>
            <a:spLocks noGrp="1"/>
          </p:cNvSpPr>
          <p:nvPr>
            <p:ph type="sldNum" sz="quarter" idx="10"/>
          </p:nvPr>
        </p:nvSpPr>
        <p:spPr/>
        <p:txBody>
          <a:bodyPr/>
          <a:lstStyle/>
          <a:p>
            <a:fld id="{E4D86322-C435-4F24-B7F9-665537041363}" type="slidenum">
              <a:rPr lang="en-US" smtClean="0"/>
              <a:t>15</a:t>
            </a:fld>
            <a:endParaRPr lang="en-US" dirty="0"/>
          </a:p>
        </p:txBody>
      </p:sp>
    </p:spTree>
    <p:extLst>
      <p:ext uri="{BB962C8B-B14F-4D97-AF65-F5344CB8AC3E}">
        <p14:creationId xmlns:p14="http://schemas.microsoft.com/office/powerpoint/2010/main" val="291192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17</a:t>
            </a:fld>
            <a:endParaRPr lang="en-US" dirty="0"/>
          </a:p>
        </p:txBody>
      </p:sp>
    </p:spTree>
    <p:extLst>
      <p:ext uri="{BB962C8B-B14F-4D97-AF65-F5344CB8AC3E}">
        <p14:creationId xmlns:p14="http://schemas.microsoft.com/office/powerpoint/2010/main" val="287141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4D86322-C435-4F24-B7F9-665537041363}" type="slidenum">
              <a:rPr lang="en-US" smtClean="0"/>
              <a:t>2</a:t>
            </a:fld>
            <a:endParaRPr lang="en-US"/>
          </a:p>
        </p:txBody>
      </p:sp>
    </p:spTree>
    <p:extLst>
      <p:ext uri="{BB962C8B-B14F-4D97-AF65-F5344CB8AC3E}">
        <p14:creationId xmlns:p14="http://schemas.microsoft.com/office/powerpoint/2010/main" val="164447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aseline="0" dirty="0"/>
          </a:p>
        </p:txBody>
      </p:sp>
      <p:sp>
        <p:nvSpPr>
          <p:cNvPr id="4" name="Označba mesta številke diapozitiva 3"/>
          <p:cNvSpPr>
            <a:spLocks noGrp="1"/>
          </p:cNvSpPr>
          <p:nvPr>
            <p:ph type="sldNum" sz="quarter" idx="10"/>
          </p:nvPr>
        </p:nvSpPr>
        <p:spPr/>
        <p:txBody>
          <a:bodyPr/>
          <a:lstStyle/>
          <a:p>
            <a:fld id="{E4D86322-C435-4F24-B7F9-665537041363}" type="slidenum">
              <a:rPr lang="en-US" smtClean="0"/>
              <a:t>3</a:t>
            </a:fld>
            <a:endParaRPr lang="en-US"/>
          </a:p>
        </p:txBody>
      </p:sp>
    </p:spTree>
    <p:extLst>
      <p:ext uri="{BB962C8B-B14F-4D97-AF65-F5344CB8AC3E}">
        <p14:creationId xmlns:p14="http://schemas.microsoft.com/office/powerpoint/2010/main" val="64906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4</a:t>
            </a:fld>
            <a:endParaRPr lang="en-US" dirty="0"/>
          </a:p>
        </p:txBody>
      </p:sp>
    </p:spTree>
    <p:extLst>
      <p:ext uri="{BB962C8B-B14F-4D97-AF65-F5344CB8AC3E}">
        <p14:creationId xmlns:p14="http://schemas.microsoft.com/office/powerpoint/2010/main" val="409959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5</a:t>
            </a:fld>
            <a:endParaRPr lang="en-US" dirty="0"/>
          </a:p>
        </p:txBody>
      </p:sp>
    </p:spTree>
    <p:extLst>
      <p:ext uri="{BB962C8B-B14F-4D97-AF65-F5344CB8AC3E}">
        <p14:creationId xmlns:p14="http://schemas.microsoft.com/office/powerpoint/2010/main" val="363305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6</a:t>
            </a:fld>
            <a:endParaRPr lang="en-US" dirty="0"/>
          </a:p>
        </p:txBody>
      </p:sp>
    </p:spTree>
    <p:extLst>
      <p:ext uri="{BB962C8B-B14F-4D97-AF65-F5344CB8AC3E}">
        <p14:creationId xmlns:p14="http://schemas.microsoft.com/office/powerpoint/2010/main" val="57408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7</a:t>
            </a:fld>
            <a:endParaRPr lang="en-US" dirty="0"/>
          </a:p>
        </p:txBody>
      </p:sp>
    </p:spTree>
    <p:extLst>
      <p:ext uri="{BB962C8B-B14F-4D97-AF65-F5344CB8AC3E}">
        <p14:creationId xmlns:p14="http://schemas.microsoft.com/office/powerpoint/2010/main" val="31470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D86322-C435-4F24-B7F9-665537041363}" type="slidenum">
              <a:rPr lang="en-US" smtClean="0"/>
              <a:t>8</a:t>
            </a:fld>
            <a:endParaRPr lang="en-US" dirty="0"/>
          </a:p>
        </p:txBody>
      </p:sp>
    </p:spTree>
    <p:extLst>
      <p:ext uri="{BB962C8B-B14F-4D97-AF65-F5344CB8AC3E}">
        <p14:creationId xmlns:p14="http://schemas.microsoft.com/office/powerpoint/2010/main" val="80112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aseline="0" dirty="0"/>
          </a:p>
        </p:txBody>
      </p:sp>
      <p:sp>
        <p:nvSpPr>
          <p:cNvPr id="4" name="Označba mesta številke diapozitiva 3"/>
          <p:cNvSpPr>
            <a:spLocks noGrp="1"/>
          </p:cNvSpPr>
          <p:nvPr>
            <p:ph type="sldNum" sz="quarter" idx="10"/>
          </p:nvPr>
        </p:nvSpPr>
        <p:spPr/>
        <p:txBody>
          <a:bodyPr/>
          <a:lstStyle/>
          <a:p>
            <a:fld id="{E4D86322-C435-4F24-B7F9-665537041363}" type="slidenum">
              <a:rPr lang="en-US" smtClean="0"/>
              <a:t>9</a:t>
            </a:fld>
            <a:endParaRPr lang="en-US" dirty="0"/>
          </a:p>
        </p:txBody>
      </p:sp>
    </p:spTree>
    <p:extLst>
      <p:ext uri="{BB962C8B-B14F-4D97-AF65-F5344CB8AC3E}">
        <p14:creationId xmlns:p14="http://schemas.microsoft.com/office/powerpoint/2010/main" val="19768281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0" y="2530718"/>
            <a:ext cx="10361851" cy="1470365"/>
          </a:xfrm>
        </p:spPr>
        <p:txBody>
          <a:bodyPr/>
          <a:lstStyle>
            <a:lvl1pPr algn="ctr">
              <a:defRPr sz="2400">
                <a:latin typeface="+mn-lt"/>
              </a:defRPr>
            </a:lvl1pPr>
          </a:lstStyle>
          <a:p>
            <a:r>
              <a:rPr lang="sl-SI" noProof="0" dirty="0" err="1"/>
              <a:t>Click</a:t>
            </a:r>
            <a:r>
              <a:rPr lang="sl-SI" noProof="0" dirty="0"/>
              <a:t> to </a:t>
            </a:r>
            <a:r>
              <a:rPr lang="sl-SI" noProof="0" dirty="0" err="1"/>
              <a:t>edit</a:t>
            </a:r>
            <a:r>
              <a:rPr lang="sl-SI" noProof="0" dirty="0"/>
              <a:t> </a:t>
            </a:r>
            <a:r>
              <a:rPr lang="sl-SI" noProof="0" dirty="0" err="1"/>
              <a:t>Master</a:t>
            </a:r>
            <a:r>
              <a:rPr lang="sl-SI" noProof="0" dirty="0"/>
              <a:t> title </a:t>
            </a:r>
            <a:r>
              <a:rPr lang="sl-SI" noProof="0" dirty="0" err="1"/>
              <a:t>style</a:t>
            </a:r>
            <a:endParaRPr lang="sl-SI" noProof="0" dirty="0"/>
          </a:p>
        </p:txBody>
      </p:sp>
      <p:sp>
        <p:nvSpPr>
          <p:cNvPr id="3" name="Subtitle 2"/>
          <p:cNvSpPr>
            <a:spLocks noGrp="1"/>
          </p:cNvSpPr>
          <p:nvPr>
            <p:ph type="subTitle" idx="1"/>
          </p:nvPr>
        </p:nvSpPr>
        <p:spPr>
          <a:xfrm>
            <a:off x="1828561" y="4229751"/>
            <a:ext cx="8533289" cy="609741"/>
          </a:xfrm>
        </p:spPr>
        <p:txBody>
          <a:bodyPr/>
          <a:lstStyle>
            <a:lvl1pPr marL="0" indent="0" algn="ctr">
              <a:buNone/>
              <a:defRPr sz="1800">
                <a:solidFill>
                  <a:schemeClr val="tx1">
                    <a:lumMod val="65000"/>
                    <a:lumOff val="35000"/>
                  </a:schemeClr>
                </a:solidFill>
                <a:latin typeface="+mn-lt"/>
              </a:defRPr>
            </a:lvl1pPr>
            <a:lvl2pPr marL="457291" indent="0" algn="ctr">
              <a:buNone/>
              <a:defRPr>
                <a:solidFill>
                  <a:schemeClr val="tx1">
                    <a:tint val="75000"/>
                  </a:schemeClr>
                </a:solidFill>
              </a:defRPr>
            </a:lvl2pPr>
            <a:lvl3pPr marL="914583" indent="0" algn="ctr">
              <a:buNone/>
              <a:defRPr>
                <a:solidFill>
                  <a:schemeClr val="tx1">
                    <a:tint val="75000"/>
                  </a:schemeClr>
                </a:solidFill>
              </a:defRPr>
            </a:lvl3pPr>
            <a:lvl4pPr marL="1371874" indent="0" algn="ctr">
              <a:buNone/>
              <a:defRPr>
                <a:solidFill>
                  <a:schemeClr val="tx1">
                    <a:tint val="75000"/>
                  </a:schemeClr>
                </a:solidFill>
              </a:defRPr>
            </a:lvl4pPr>
            <a:lvl5pPr marL="1829166" indent="0" algn="ctr">
              <a:buNone/>
              <a:defRPr>
                <a:solidFill>
                  <a:schemeClr val="tx1">
                    <a:tint val="75000"/>
                  </a:schemeClr>
                </a:solidFill>
              </a:defRPr>
            </a:lvl5pPr>
            <a:lvl6pPr marL="2286457" indent="0" algn="ctr">
              <a:buNone/>
              <a:defRPr>
                <a:solidFill>
                  <a:schemeClr val="tx1">
                    <a:tint val="75000"/>
                  </a:schemeClr>
                </a:solidFill>
              </a:defRPr>
            </a:lvl6pPr>
            <a:lvl7pPr marL="2743749" indent="0" algn="ctr">
              <a:buNone/>
              <a:defRPr>
                <a:solidFill>
                  <a:schemeClr val="tx1">
                    <a:tint val="75000"/>
                  </a:schemeClr>
                </a:solidFill>
              </a:defRPr>
            </a:lvl7pPr>
            <a:lvl8pPr marL="3201040" indent="0" algn="ctr">
              <a:buNone/>
              <a:defRPr>
                <a:solidFill>
                  <a:schemeClr val="tx1">
                    <a:tint val="75000"/>
                  </a:schemeClr>
                </a:solidFill>
              </a:defRPr>
            </a:lvl8pPr>
            <a:lvl9pPr marL="3658332" indent="0" algn="ctr">
              <a:buNone/>
              <a:defRPr>
                <a:solidFill>
                  <a:schemeClr val="tx1">
                    <a:tint val="75000"/>
                  </a:schemeClr>
                </a:solidFill>
              </a:defRPr>
            </a:lvl9pPr>
          </a:lstStyle>
          <a:p>
            <a:r>
              <a:rPr lang="sl-SI" noProof="0" dirty="0" err="1"/>
              <a:t>Click</a:t>
            </a:r>
            <a:r>
              <a:rPr lang="sl-SI" noProof="0" dirty="0"/>
              <a:t> to </a:t>
            </a:r>
            <a:r>
              <a:rPr lang="sl-SI" noProof="0" dirty="0" err="1"/>
              <a:t>edit</a:t>
            </a:r>
            <a:r>
              <a:rPr lang="sl-SI" noProof="0" dirty="0"/>
              <a:t> </a:t>
            </a:r>
            <a:r>
              <a:rPr lang="sl-SI" noProof="0" dirty="0" err="1"/>
              <a:t>Master</a:t>
            </a:r>
            <a:r>
              <a:rPr lang="sl-SI" noProof="0" dirty="0"/>
              <a:t> </a:t>
            </a:r>
            <a:r>
              <a:rPr lang="sl-SI" noProof="0" dirty="0" err="1"/>
              <a:t>subtitle</a:t>
            </a:r>
            <a:r>
              <a:rPr lang="sl-SI" noProof="0" dirty="0"/>
              <a:t> </a:t>
            </a:r>
            <a:r>
              <a:rPr lang="sl-SI" noProof="0" dirty="0" err="1"/>
              <a:t>style</a:t>
            </a:r>
            <a:endParaRPr lang="sl-SI" noProof="0" dirty="0"/>
          </a:p>
        </p:txBody>
      </p:sp>
      <p:cxnSp>
        <p:nvCxnSpPr>
          <p:cNvPr id="15" name="Straight Connector 14"/>
          <p:cNvCxnSpPr/>
          <p:nvPr userDrawn="1"/>
        </p:nvCxnSpPr>
        <p:spPr>
          <a:xfrm>
            <a:off x="570450" y="6166199"/>
            <a:ext cx="11049515" cy="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userDrawn="1"/>
        </p:nvGraphicFramePr>
        <p:xfrm>
          <a:off x="1630467" y="857464"/>
          <a:ext cx="9645664" cy="1238537"/>
        </p:xfrm>
        <a:graphic>
          <a:graphicData uri="http://schemas.openxmlformats.org/drawingml/2006/table">
            <a:tbl>
              <a:tblPr firstRow="1" firstCol="1" bandRow="1">
                <a:tableStyleId>{5C22544A-7EE6-4342-B048-85BDC9FD1C3A}</a:tableStyleId>
              </a:tblPr>
              <a:tblGrid>
                <a:gridCol w="3680951">
                  <a:extLst>
                    <a:ext uri="{9D8B030D-6E8A-4147-A177-3AD203B41FA5}">
                      <a16:colId xmlns:a16="http://schemas.microsoft.com/office/drawing/2014/main" val="20000"/>
                    </a:ext>
                  </a:extLst>
                </a:gridCol>
                <a:gridCol w="5964713">
                  <a:extLst>
                    <a:ext uri="{9D8B030D-6E8A-4147-A177-3AD203B41FA5}">
                      <a16:colId xmlns:a16="http://schemas.microsoft.com/office/drawing/2014/main" val="20001"/>
                    </a:ext>
                  </a:extLst>
                </a:gridCol>
              </a:tblGrid>
              <a:tr h="1238537">
                <a:tc>
                  <a:txBody>
                    <a:bodyPr/>
                    <a:lstStyle/>
                    <a:p>
                      <a:pPr>
                        <a:spcAft>
                          <a:spcPts val="0"/>
                        </a:spcAft>
                        <a:tabLst>
                          <a:tab pos="2743200" algn="ctr"/>
                          <a:tab pos="5486400" algn="r"/>
                        </a:tabLst>
                      </a:pPr>
                      <a:endParaRPr lang="sl-SI" sz="900" dirty="0">
                        <a:effectLst/>
                        <a:latin typeface="Arial" panose="020B0604020202020204" pitchFamily="34" charset="0"/>
                        <a:ea typeface="Times New Roman" panose="02020603050405020304" pitchFamily="18" charset="0"/>
                        <a:cs typeface="Arial" panose="020B0604020202020204" pitchFamily="34" charset="0"/>
                      </a:endParaRPr>
                    </a:p>
                  </a:txBody>
                  <a:tcPr marL="91428" marR="91428" marT="0" marB="0">
                    <a:noFill/>
                  </a:tcPr>
                </a:tc>
                <a:tc>
                  <a:txBody>
                    <a:bodyPr/>
                    <a:lstStyle/>
                    <a:p>
                      <a:pPr>
                        <a:spcAft>
                          <a:spcPts val="0"/>
                        </a:spcAft>
                      </a:pPr>
                      <a:r>
                        <a:rPr lang="sl-SI" sz="1400" spc="-100" dirty="0">
                          <a:solidFill>
                            <a:srgbClr val="002060"/>
                          </a:solidFill>
                          <a:effectLst/>
                        </a:rPr>
                        <a:t>via vita</a:t>
                      </a:r>
                      <a:endParaRPr lang="sl-SI" sz="1000" dirty="0">
                        <a:solidFill>
                          <a:srgbClr val="002060"/>
                        </a:solidFill>
                        <a:effectLst/>
                      </a:endParaRPr>
                    </a:p>
                    <a:p>
                      <a:pPr>
                        <a:spcAft>
                          <a:spcPts val="0"/>
                        </a:spcAft>
                      </a:pPr>
                      <a:r>
                        <a:rPr lang="sl-SI" sz="1400" cap="all" spc="-100" dirty="0">
                          <a:solidFill>
                            <a:schemeClr val="tx1"/>
                          </a:solidFill>
                          <a:effectLst/>
                        </a:rPr>
                        <a:t> </a:t>
                      </a:r>
                      <a:endParaRPr lang="sl-SI" sz="1000" dirty="0">
                        <a:solidFill>
                          <a:schemeClr val="tx1"/>
                        </a:solidFill>
                        <a:effectLst/>
                      </a:endParaRPr>
                    </a:p>
                    <a:p>
                      <a:pPr>
                        <a:spcAft>
                          <a:spcPts val="600"/>
                        </a:spcAft>
                      </a:pPr>
                      <a:r>
                        <a:rPr lang="sl-SI" sz="1300" cap="small" spc="-100" dirty="0">
                          <a:solidFill>
                            <a:schemeClr val="bg1">
                              <a:lumMod val="50000"/>
                            </a:schemeClr>
                          </a:solidFill>
                          <a:effectLst/>
                        </a:rPr>
                        <a:t>Posvet Društva za ceste severovzhodne Slovenije</a:t>
                      </a:r>
                      <a:endParaRPr lang="sl-SI" sz="1000" dirty="0">
                        <a:solidFill>
                          <a:schemeClr val="bg1">
                            <a:lumMod val="50000"/>
                          </a:schemeClr>
                        </a:solidFill>
                        <a:effectLst/>
                      </a:endParaRPr>
                    </a:p>
                    <a:p>
                      <a:pPr>
                        <a:spcAft>
                          <a:spcPts val="0"/>
                        </a:spcAft>
                      </a:pPr>
                      <a:r>
                        <a:rPr lang="sl-SI" sz="1600" cap="all" spc="-100" dirty="0">
                          <a:solidFill>
                            <a:srgbClr val="002060"/>
                          </a:solidFill>
                          <a:effectLst/>
                        </a:rPr>
                        <a:t>Slovensko gradbeništvo pred izzivi gradnje velikih prometnih infrastrukturnih projektov</a:t>
                      </a:r>
                      <a:endParaRPr lang="sl-SI" sz="1600" dirty="0">
                        <a:solidFill>
                          <a:srgbClr val="002060"/>
                        </a:solidFill>
                        <a:effectLst/>
                      </a:endParaRPr>
                    </a:p>
                  </a:txBody>
                  <a:tcPr marL="91428" marR="91428" marT="0" marB="0">
                    <a:noFill/>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31282" y="90163"/>
            <a:ext cx="1112926" cy="842465"/>
          </a:xfrm>
          <a:prstGeom prst="rect">
            <a:avLst/>
          </a:prstGeom>
        </p:spPr>
      </p:pic>
      <p:sp>
        <p:nvSpPr>
          <p:cNvPr id="12" name="TextBox 11"/>
          <p:cNvSpPr txBox="1"/>
          <p:nvPr userDrawn="1"/>
        </p:nvSpPr>
        <p:spPr>
          <a:xfrm>
            <a:off x="3710592" y="5839565"/>
            <a:ext cx="4769231" cy="277063"/>
          </a:xfrm>
          <a:prstGeom prst="rect">
            <a:avLst/>
          </a:prstGeom>
          <a:noFill/>
        </p:spPr>
        <p:txBody>
          <a:bodyPr wrap="square" rtlCol="0">
            <a:spAutoFit/>
          </a:bodyPr>
          <a:lstStyle/>
          <a:p>
            <a:pPr algn="ctr"/>
            <a:r>
              <a:rPr lang="sl-SI" sz="1200" b="1" kern="1200" dirty="0">
                <a:solidFill>
                  <a:srgbClr val="002060"/>
                </a:solidFill>
                <a:effectLst/>
                <a:latin typeface="Arial" charset="0"/>
                <a:ea typeface="+mn-ea"/>
                <a:cs typeface="Arial" charset="0"/>
              </a:rPr>
              <a:t>Maribor, 4. 11. 2021</a:t>
            </a:r>
            <a:endParaRPr lang="sl-SI" sz="1200" b="1" dirty="0">
              <a:solidFill>
                <a:srgbClr val="002060"/>
              </a:solidFill>
            </a:endParaRPr>
          </a:p>
        </p:txBody>
      </p:sp>
      <p:pic>
        <p:nvPicPr>
          <p:cNvPr id="7" name="Picture 6" descr="A picture containing icon&#10;&#10;Description automatically generated">
            <a:extLst>
              <a:ext uri="{FF2B5EF4-FFF2-40B4-BE49-F238E27FC236}">
                <a16:creationId xmlns:a16="http://schemas.microsoft.com/office/drawing/2014/main" id="{839A51A2-D671-4238-8F16-ADBD527717CD}"/>
              </a:ext>
            </a:extLst>
          </p:cNvPr>
          <p:cNvPicPr>
            <a:picLocks noChangeAspect="1"/>
          </p:cNvPicPr>
          <p:nvPr userDrawn="1"/>
        </p:nvPicPr>
        <p:blipFill>
          <a:blip r:embed="rId3"/>
          <a:stretch>
            <a:fillRect/>
          </a:stretch>
        </p:blipFill>
        <p:spPr>
          <a:xfrm>
            <a:off x="2959925" y="875651"/>
            <a:ext cx="2061898" cy="1145016"/>
          </a:xfrm>
          <a:prstGeom prst="rect">
            <a:avLst/>
          </a:prstGeom>
        </p:spPr>
      </p:pic>
      <p:grpSp>
        <p:nvGrpSpPr>
          <p:cNvPr id="6" name="Group 5"/>
          <p:cNvGrpSpPr/>
          <p:nvPr userDrawn="1"/>
        </p:nvGrpSpPr>
        <p:grpSpPr>
          <a:xfrm>
            <a:off x="298255" y="6245774"/>
            <a:ext cx="11196130" cy="540125"/>
            <a:chOff x="223720" y="6235702"/>
            <a:chExt cx="8398191" cy="540000"/>
          </a:xfrm>
        </p:grpSpPr>
        <p:pic>
          <p:nvPicPr>
            <p:cNvPr id="18" name="Picture 1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23720" y="6235702"/>
              <a:ext cx="960458" cy="540000"/>
            </a:xfrm>
            <a:prstGeom prst="rect">
              <a:avLst/>
            </a:prstGeom>
          </p:spPr>
        </p:pic>
        <p:pic>
          <p:nvPicPr>
            <p:cNvPr id="19" name="Picture 18"/>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500169" y="6235702"/>
              <a:ext cx="876372" cy="540000"/>
            </a:xfrm>
            <a:prstGeom prst="rect">
              <a:avLst/>
            </a:prstGeom>
          </p:spPr>
        </p:pic>
        <p:pic>
          <p:nvPicPr>
            <p:cNvPr id="20" name="Picture 19"/>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683619" y="6235702"/>
              <a:ext cx="1317109" cy="540000"/>
            </a:xfrm>
            <a:prstGeom prst="rect">
              <a:avLst/>
            </a:prstGeom>
          </p:spPr>
        </p:pic>
        <p:pic>
          <p:nvPicPr>
            <p:cNvPr id="1026" name="Picture 4" descr="DRC_logo"/>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4875982" y="6235702"/>
              <a:ext cx="82421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rotWithShape="1">
            <a:blip r:embed="rId8">
              <a:extLst>
                <a:ext uri="{28A0092B-C50C-407E-A947-70E740481C1C}">
                  <a14:useLocalDpi xmlns:a14="http://schemas.microsoft.com/office/drawing/2010/main" val="0"/>
                </a:ext>
              </a:extLst>
            </a:blip>
            <a:srcRect l="15184" t="17501" r="15721" b="25604"/>
            <a:stretch/>
          </p:blipFill>
          <p:spPr>
            <a:xfrm>
              <a:off x="6199634" y="6235702"/>
              <a:ext cx="941311" cy="540000"/>
            </a:xfrm>
            <a:prstGeom prst="rect">
              <a:avLst/>
            </a:prstGeom>
          </p:spPr>
        </p:pic>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40385" y="6235702"/>
              <a:ext cx="981526" cy="540000"/>
            </a:xfrm>
            <a:prstGeom prst="rect">
              <a:avLst/>
            </a:prstGeom>
          </p:spPr>
        </p:pic>
      </p:grpSp>
    </p:spTree>
    <p:extLst>
      <p:ext uri="{BB962C8B-B14F-4D97-AF65-F5344CB8AC3E}">
        <p14:creationId xmlns:p14="http://schemas.microsoft.com/office/powerpoint/2010/main" val="255154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68000"/>
            <a:ext cx="8934289" cy="823152"/>
          </a:xfrm>
        </p:spPr>
        <p:txBody>
          <a:bodyPr/>
          <a:lstStyle>
            <a:lvl1pPr algn="l">
              <a:defRPr sz="2801">
                <a:solidFill>
                  <a:schemeClr val="tx1"/>
                </a:solidFill>
                <a:latin typeface="+mn-lt"/>
              </a:defRPr>
            </a:lvl1pPr>
          </a:lstStyle>
          <a:p>
            <a:r>
              <a:rPr lang="sl-SI" noProof="0" dirty="0" err="1"/>
              <a:t>Click</a:t>
            </a:r>
            <a:r>
              <a:rPr lang="sl-SI" noProof="0" dirty="0"/>
              <a:t> to </a:t>
            </a:r>
            <a:r>
              <a:rPr lang="sl-SI" noProof="0" dirty="0" err="1"/>
              <a:t>edit</a:t>
            </a:r>
            <a:r>
              <a:rPr lang="sl-SI" noProof="0" dirty="0"/>
              <a:t> </a:t>
            </a:r>
            <a:r>
              <a:rPr lang="sl-SI" noProof="0" dirty="0" err="1"/>
              <a:t>Master</a:t>
            </a:r>
            <a:r>
              <a:rPr lang="sl-SI" noProof="0" dirty="0"/>
              <a:t> title </a:t>
            </a:r>
            <a:r>
              <a:rPr lang="sl-SI" noProof="0" dirty="0" err="1"/>
              <a:t>style</a:t>
            </a:r>
            <a:endParaRPr lang="sl-SI" noProof="0" dirty="0"/>
          </a:p>
        </p:txBody>
      </p:sp>
      <p:sp>
        <p:nvSpPr>
          <p:cNvPr id="3" name="Content Placeholder 2"/>
          <p:cNvSpPr>
            <a:spLocks noGrp="1"/>
          </p:cNvSpPr>
          <p:nvPr>
            <p:ph idx="1"/>
          </p:nvPr>
        </p:nvSpPr>
        <p:spPr/>
        <p:txBody>
          <a:bodyPr/>
          <a:lstStyle>
            <a:lvl1pPr>
              <a:defRPr sz="24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sl-SI" noProof="0" dirty="0" err="1"/>
              <a:t>Click</a:t>
            </a:r>
            <a:r>
              <a:rPr lang="sl-SI" noProof="0" dirty="0"/>
              <a:t> to </a:t>
            </a:r>
            <a:r>
              <a:rPr lang="sl-SI" noProof="0" dirty="0" err="1"/>
              <a:t>edit</a:t>
            </a:r>
            <a:r>
              <a:rPr lang="sl-SI" noProof="0" dirty="0"/>
              <a:t> </a:t>
            </a:r>
            <a:r>
              <a:rPr lang="sl-SI" noProof="0" dirty="0" err="1"/>
              <a:t>Master</a:t>
            </a:r>
            <a:r>
              <a:rPr lang="sl-SI" noProof="0" dirty="0"/>
              <a:t> </a:t>
            </a:r>
            <a:r>
              <a:rPr lang="sl-SI" noProof="0" dirty="0" err="1"/>
              <a:t>text</a:t>
            </a:r>
            <a:r>
              <a:rPr lang="sl-SI" noProof="0" dirty="0"/>
              <a:t> </a:t>
            </a:r>
            <a:r>
              <a:rPr lang="sl-SI" noProof="0" dirty="0" err="1"/>
              <a:t>styles</a:t>
            </a:r>
            <a:endParaRPr lang="sl-SI" noProof="0" dirty="0"/>
          </a:p>
          <a:p>
            <a:pPr lvl="1"/>
            <a:r>
              <a:rPr lang="sl-SI" noProof="0" dirty="0" err="1"/>
              <a:t>Second</a:t>
            </a:r>
            <a:r>
              <a:rPr lang="sl-SI" noProof="0" dirty="0"/>
              <a:t> </a:t>
            </a:r>
            <a:r>
              <a:rPr lang="sl-SI" noProof="0" dirty="0" err="1"/>
              <a:t>level</a:t>
            </a:r>
            <a:endParaRPr lang="sl-SI" noProof="0" dirty="0"/>
          </a:p>
          <a:p>
            <a:pPr lvl="2"/>
            <a:r>
              <a:rPr lang="sl-SI" noProof="0" dirty="0" err="1"/>
              <a:t>Third</a:t>
            </a:r>
            <a:r>
              <a:rPr lang="sl-SI" noProof="0" dirty="0"/>
              <a:t> </a:t>
            </a:r>
            <a:r>
              <a:rPr lang="sl-SI" noProof="0" dirty="0" err="1"/>
              <a:t>level</a:t>
            </a:r>
            <a:endParaRPr lang="sl-SI" noProof="0" dirty="0"/>
          </a:p>
          <a:p>
            <a:pPr lvl="3"/>
            <a:r>
              <a:rPr lang="sl-SI" noProof="0" dirty="0" err="1"/>
              <a:t>Fourth</a:t>
            </a:r>
            <a:r>
              <a:rPr lang="sl-SI" noProof="0" dirty="0"/>
              <a:t> </a:t>
            </a:r>
            <a:r>
              <a:rPr lang="sl-SI" noProof="0" dirty="0" err="1"/>
              <a:t>level</a:t>
            </a:r>
            <a:endParaRPr lang="sl-SI" noProof="0" dirty="0"/>
          </a:p>
          <a:p>
            <a:pPr lvl="4"/>
            <a:r>
              <a:rPr lang="sl-SI" noProof="0" dirty="0" err="1"/>
              <a:t>Fifth</a:t>
            </a:r>
            <a:r>
              <a:rPr lang="sl-SI" noProof="0" dirty="0"/>
              <a:t> </a:t>
            </a:r>
            <a:r>
              <a:rPr lang="sl-SI" noProof="0" dirty="0" err="1"/>
              <a:t>level</a:t>
            </a:r>
            <a:endParaRPr lang="sl-SI" noProof="0" dirty="0"/>
          </a:p>
        </p:txBody>
      </p:sp>
      <p:sp>
        <p:nvSpPr>
          <p:cNvPr id="10" name="Slide Number Placeholder 9"/>
          <p:cNvSpPr>
            <a:spLocks noGrp="1"/>
          </p:cNvSpPr>
          <p:nvPr>
            <p:ph type="sldNum" sz="quarter" idx="12"/>
          </p:nvPr>
        </p:nvSpPr>
        <p:spPr>
          <a:xfrm>
            <a:off x="9335290" y="6494379"/>
            <a:ext cx="2844430" cy="365210"/>
          </a:xfrm>
          <a:prstGeom prst="rect">
            <a:avLst/>
          </a:prstGeom>
        </p:spPr>
        <p:txBody>
          <a:bodyPr/>
          <a:lstStyle>
            <a:lvl1pPr algn="r">
              <a:defRPr sz="1000" b="1">
                <a:solidFill>
                  <a:srgbClr val="002060"/>
                </a:solidFill>
              </a:defRPr>
            </a:lvl1pPr>
          </a:lstStyle>
          <a:p>
            <a:pPr>
              <a:defRPr/>
            </a:pPr>
            <a:fld id="{CAD7DE55-5451-45ED-B78D-58F5B17E4567}" type="slidenum">
              <a:rPr lang="en-GB" smtClean="0"/>
              <a:pPr>
                <a:defRPr/>
              </a:pPr>
              <a:t>‹#›</a:t>
            </a:fld>
            <a:endParaRPr lang="en-GB" dirty="0"/>
          </a:p>
        </p:txBody>
      </p:sp>
    </p:spTree>
    <p:extLst>
      <p:ext uri="{BB962C8B-B14F-4D97-AF65-F5344CB8AC3E}">
        <p14:creationId xmlns:p14="http://schemas.microsoft.com/office/powerpoint/2010/main" val="130014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14956"/>
            <a:ext cx="8854090" cy="952345"/>
          </a:xfrm>
        </p:spPr>
        <p:txBody>
          <a:bodyPr/>
          <a:lstStyle>
            <a:lvl1pPr algn="l">
              <a:defRPr sz="2801">
                <a:solidFill>
                  <a:schemeClr val="tx1"/>
                </a:solidFill>
              </a:defRPr>
            </a:lvl1pPr>
          </a:lstStyle>
          <a:p>
            <a:r>
              <a:rPr lang="sl-SI" noProof="0" dirty="0" err="1"/>
              <a:t>Click</a:t>
            </a:r>
            <a:r>
              <a:rPr lang="sl-SI" noProof="0" dirty="0"/>
              <a:t> to </a:t>
            </a:r>
            <a:r>
              <a:rPr lang="sl-SI" noProof="0" dirty="0" err="1"/>
              <a:t>edit</a:t>
            </a:r>
            <a:r>
              <a:rPr lang="sl-SI" noProof="0" dirty="0"/>
              <a:t> </a:t>
            </a:r>
            <a:r>
              <a:rPr lang="sl-SI" noProof="0" dirty="0" err="1"/>
              <a:t>Master</a:t>
            </a:r>
            <a:r>
              <a:rPr lang="sl-SI" noProof="0" dirty="0"/>
              <a:t> title </a:t>
            </a:r>
            <a:r>
              <a:rPr lang="sl-SI" noProof="0" dirty="0" err="1"/>
              <a:t>style</a:t>
            </a:r>
            <a:endParaRPr lang="sl-SI" noProof="0" dirty="0"/>
          </a:p>
        </p:txBody>
      </p:sp>
      <p:sp>
        <p:nvSpPr>
          <p:cNvPr id="3" name="Content Placeholder 2"/>
          <p:cNvSpPr>
            <a:spLocks noGrp="1"/>
          </p:cNvSpPr>
          <p:nvPr>
            <p:ph sz="half" idx="1"/>
          </p:nvPr>
        </p:nvSpPr>
        <p:spPr>
          <a:xfrm>
            <a:off x="609521" y="1600571"/>
            <a:ext cx="5384099" cy="4527011"/>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l-SI" noProof="0" dirty="0" err="1"/>
              <a:t>Click</a:t>
            </a:r>
            <a:r>
              <a:rPr lang="sl-SI" noProof="0" dirty="0"/>
              <a:t> to </a:t>
            </a:r>
            <a:r>
              <a:rPr lang="sl-SI" noProof="0" dirty="0" err="1"/>
              <a:t>edit</a:t>
            </a:r>
            <a:r>
              <a:rPr lang="sl-SI" noProof="0" dirty="0"/>
              <a:t> </a:t>
            </a:r>
            <a:r>
              <a:rPr lang="sl-SI" noProof="0" dirty="0" err="1"/>
              <a:t>Master</a:t>
            </a:r>
            <a:r>
              <a:rPr lang="sl-SI" noProof="0" dirty="0"/>
              <a:t> </a:t>
            </a:r>
            <a:r>
              <a:rPr lang="sl-SI" noProof="0" dirty="0" err="1"/>
              <a:t>text</a:t>
            </a:r>
            <a:r>
              <a:rPr lang="sl-SI" noProof="0" dirty="0"/>
              <a:t> </a:t>
            </a:r>
            <a:r>
              <a:rPr lang="sl-SI" noProof="0" dirty="0" err="1"/>
              <a:t>styles</a:t>
            </a:r>
            <a:endParaRPr lang="sl-SI" noProof="0" dirty="0"/>
          </a:p>
          <a:p>
            <a:pPr lvl="1"/>
            <a:r>
              <a:rPr lang="sl-SI" noProof="0" dirty="0" err="1"/>
              <a:t>Second</a:t>
            </a:r>
            <a:r>
              <a:rPr lang="sl-SI" noProof="0" dirty="0"/>
              <a:t> </a:t>
            </a:r>
            <a:r>
              <a:rPr lang="sl-SI" noProof="0" dirty="0" err="1"/>
              <a:t>level</a:t>
            </a:r>
            <a:endParaRPr lang="sl-SI" noProof="0" dirty="0"/>
          </a:p>
          <a:p>
            <a:pPr lvl="2"/>
            <a:r>
              <a:rPr lang="sl-SI" noProof="0" dirty="0" err="1"/>
              <a:t>Third</a:t>
            </a:r>
            <a:r>
              <a:rPr lang="sl-SI" noProof="0" dirty="0"/>
              <a:t> </a:t>
            </a:r>
            <a:r>
              <a:rPr lang="sl-SI" noProof="0" dirty="0" err="1"/>
              <a:t>level</a:t>
            </a:r>
            <a:endParaRPr lang="sl-SI" noProof="0" dirty="0"/>
          </a:p>
          <a:p>
            <a:pPr lvl="3"/>
            <a:r>
              <a:rPr lang="sl-SI" noProof="0" dirty="0" err="1"/>
              <a:t>Fourth</a:t>
            </a:r>
            <a:r>
              <a:rPr lang="sl-SI" noProof="0" dirty="0"/>
              <a:t> </a:t>
            </a:r>
            <a:r>
              <a:rPr lang="sl-SI" noProof="0" dirty="0" err="1"/>
              <a:t>level</a:t>
            </a:r>
            <a:endParaRPr lang="sl-SI" noProof="0" dirty="0"/>
          </a:p>
          <a:p>
            <a:pPr lvl="4"/>
            <a:r>
              <a:rPr lang="sl-SI" noProof="0" dirty="0" err="1"/>
              <a:t>Fifth</a:t>
            </a:r>
            <a:r>
              <a:rPr lang="sl-SI" noProof="0" dirty="0"/>
              <a:t> </a:t>
            </a:r>
            <a:r>
              <a:rPr lang="sl-SI" noProof="0" dirty="0" err="1"/>
              <a:t>level</a:t>
            </a:r>
            <a:endParaRPr lang="sl-SI" noProof="0" dirty="0"/>
          </a:p>
        </p:txBody>
      </p:sp>
      <p:sp>
        <p:nvSpPr>
          <p:cNvPr id="4" name="Content Placeholder 3"/>
          <p:cNvSpPr>
            <a:spLocks noGrp="1"/>
          </p:cNvSpPr>
          <p:nvPr>
            <p:ph sz="half" idx="2"/>
          </p:nvPr>
        </p:nvSpPr>
        <p:spPr>
          <a:xfrm>
            <a:off x="6196793" y="1600571"/>
            <a:ext cx="5384099" cy="4527011"/>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l-SI" noProof="0" dirty="0" err="1"/>
              <a:t>Click</a:t>
            </a:r>
            <a:r>
              <a:rPr lang="sl-SI" noProof="0" dirty="0"/>
              <a:t> to </a:t>
            </a:r>
            <a:r>
              <a:rPr lang="sl-SI" noProof="0" dirty="0" err="1"/>
              <a:t>edit</a:t>
            </a:r>
            <a:r>
              <a:rPr lang="sl-SI" noProof="0" dirty="0"/>
              <a:t> </a:t>
            </a:r>
            <a:r>
              <a:rPr lang="sl-SI" noProof="0" dirty="0" err="1"/>
              <a:t>Master</a:t>
            </a:r>
            <a:r>
              <a:rPr lang="sl-SI" noProof="0" dirty="0"/>
              <a:t> </a:t>
            </a:r>
            <a:r>
              <a:rPr lang="sl-SI" noProof="0" dirty="0" err="1"/>
              <a:t>text</a:t>
            </a:r>
            <a:r>
              <a:rPr lang="sl-SI" noProof="0" dirty="0"/>
              <a:t> </a:t>
            </a:r>
            <a:r>
              <a:rPr lang="sl-SI" noProof="0" dirty="0" err="1"/>
              <a:t>styles</a:t>
            </a:r>
            <a:endParaRPr lang="sl-SI" noProof="0" dirty="0"/>
          </a:p>
          <a:p>
            <a:pPr lvl="1"/>
            <a:r>
              <a:rPr lang="sl-SI" noProof="0" dirty="0" err="1"/>
              <a:t>Second</a:t>
            </a:r>
            <a:r>
              <a:rPr lang="sl-SI" noProof="0" dirty="0"/>
              <a:t> </a:t>
            </a:r>
            <a:r>
              <a:rPr lang="sl-SI" noProof="0" dirty="0" err="1"/>
              <a:t>level</a:t>
            </a:r>
            <a:endParaRPr lang="sl-SI" noProof="0" dirty="0"/>
          </a:p>
          <a:p>
            <a:pPr lvl="2"/>
            <a:r>
              <a:rPr lang="sl-SI" noProof="0" dirty="0" err="1"/>
              <a:t>Third</a:t>
            </a:r>
            <a:r>
              <a:rPr lang="sl-SI" noProof="0" dirty="0"/>
              <a:t> </a:t>
            </a:r>
            <a:r>
              <a:rPr lang="sl-SI" noProof="0" dirty="0" err="1"/>
              <a:t>level</a:t>
            </a:r>
            <a:endParaRPr lang="sl-SI" noProof="0" dirty="0"/>
          </a:p>
          <a:p>
            <a:pPr lvl="3"/>
            <a:r>
              <a:rPr lang="sl-SI" noProof="0" dirty="0" err="1"/>
              <a:t>Fourth</a:t>
            </a:r>
            <a:r>
              <a:rPr lang="sl-SI" noProof="0" dirty="0"/>
              <a:t> </a:t>
            </a:r>
            <a:r>
              <a:rPr lang="sl-SI" noProof="0" dirty="0" err="1"/>
              <a:t>level</a:t>
            </a:r>
            <a:endParaRPr lang="sl-SI" noProof="0" dirty="0"/>
          </a:p>
          <a:p>
            <a:pPr lvl="4"/>
            <a:r>
              <a:rPr lang="sl-SI" noProof="0" dirty="0" err="1"/>
              <a:t>Fifth</a:t>
            </a:r>
            <a:r>
              <a:rPr lang="sl-SI" noProof="0" dirty="0"/>
              <a:t> </a:t>
            </a:r>
            <a:r>
              <a:rPr lang="sl-SI" noProof="0" dirty="0" err="1"/>
              <a:t>level</a:t>
            </a:r>
            <a:endParaRPr lang="sl-SI" noProof="0" dirty="0"/>
          </a:p>
        </p:txBody>
      </p:sp>
      <p:sp>
        <p:nvSpPr>
          <p:cNvPr id="8" name="Slide Number Placeholder 9"/>
          <p:cNvSpPr>
            <a:spLocks noGrp="1"/>
          </p:cNvSpPr>
          <p:nvPr>
            <p:ph type="sldNum" sz="quarter" idx="12"/>
          </p:nvPr>
        </p:nvSpPr>
        <p:spPr>
          <a:xfrm>
            <a:off x="9335290" y="6494379"/>
            <a:ext cx="2844430" cy="365210"/>
          </a:xfrm>
          <a:prstGeom prst="rect">
            <a:avLst/>
          </a:prstGeom>
        </p:spPr>
        <p:txBody>
          <a:bodyPr/>
          <a:lstStyle>
            <a:lvl1pPr algn="r">
              <a:defRPr sz="1000" b="1">
                <a:solidFill>
                  <a:srgbClr val="002060"/>
                </a:solidFill>
              </a:defRPr>
            </a:lvl1pPr>
          </a:lstStyle>
          <a:p>
            <a:pPr>
              <a:defRPr/>
            </a:pPr>
            <a:fld id="{CAD7DE55-5451-45ED-B78D-58F5B17E4567}" type="slidenum">
              <a:rPr lang="en-GB" smtClean="0"/>
              <a:pPr>
                <a:defRPr/>
              </a:pPr>
              <a:t>‹#›</a:t>
            </a:fld>
            <a:endParaRPr lang="en-GB" dirty="0"/>
          </a:p>
        </p:txBody>
      </p:sp>
    </p:spTree>
    <p:extLst>
      <p:ext uri="{BB962C8B-B14F-4D97-AF65-F5344CB8AC3E}">
        <p14:creationId xmlns:p14="http://schemas.microsoft.com/office/powerpoint/2010/main" val="278597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3_Title Slide">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2"/>
            <a:ext cx="12190413" cy="6345010"/>
          </a:xfrm>
          <a:custGeom>
            <a:avLst/>
            <a:gdLst>
              <a:gd name="connsiteX0" fmla="*/ 0 w 12192000"/>
              <a:gd name="connsiteY0" fmla="*/ 0 h 6343541"/>
              <a:gd name="connsiteX1" fmla="*/ 12192000 w 12192000"/>
              <a:gd name="connsiteY1" fmla="*/ 0 h 6343541"/>
              <a:gd name="connsiteX2" fmla="*/ 12192000 w 12192000"/>
              <a:gd name="connsiteY2" fmla="*/ 3315854 h 6343541"/>
              <a:gd name="connsiteX3" fmla="*/ 11254197 w 12192000"/>
              <a:gd name="connsiteY3" fmla="*/ 4940176 h 6343541"/>
              <a:gd name="connsiteX4" fmla="*/ 7421410 w 12192000"/>
              <a:gd name="connsiteY4" fmla="*/ 5967168 h 6343541"/>
              <a:gd name="connsiteX5" fmla="*/ 482174 w 12192000"/>
              <a:gd name="connsiteY5" fmla="*/ 1960798 h 6343541"/>
              <a:gd name="connsiteX6" fmla="*/ 20968 w 12192000"/>
              <a:gd name="connsiteY6" fmla="*/ 1628699 h 6343541"/>
              <a:gd name="connsiteX7" fmla="*/ 0 w 12192000"/>
              <a:gd name="connsiteY7" fmla="*/ 1608151 h 63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343541">
                <a:moveTo>
                  <a:pt x="0" y="0"/>
                </a:moveTo>
                <a:lnTo>
                  <a:pt x="12192000" y="0"/>
                </a:lnTo>
                <a:lnTo>
                  <a:pt x="12192000" y="3315854"/>
                </a:lnTo>
                <a:lnTo>
                  <a:pt x="11254197" y="4940176"/>
                </a:lnTo>
                <a:cubicBezTo>
                  <a:pt x="10479398" y="6282167"/>
                  <a:pt x="8763401" y="6741967"/>
                  <a:pt x="7421410" y="5967168"/>
                </a:cubicBezTo>
                <a:lnTo>
                  <a:pt x="482174" y="1960798"/>
                </a:lnTo>
                <a:cubicBezTo>
                  <a:pt x="314425" y="1863948"/>
                  <a:pt x="160460" y="1752392"/>
                  <a:pt x="20968" y="1628699"/>
                </a:cubicBezTo>
                <a:lnTo>
                  <a:pt x="0" y="160815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1"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19553285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206" y="382044"/>
            <a:ext cx="615305" cy="378694"/>
          </a:xfrm>
          <a:prstGeom prst="rect">
            <a:avLst/>
          </a:prstGeom>
        </p:spPr>
      </p:pic>
      <p:sp>
        <p:nvSpPr>
          <p:cNvPr id="9" name="Title 8"/>
          <p:cNvSpPr>
            <a:spLocks noGrp="1"/>
          </p:cNvSpPr>
          <p:nvPr>
            <p:ph type="title"/>
          </p:nvPr>
        </p:nvSpPr>
        <p:spPr>
          <a:xfrm>
            <a:off x="1739234" y="1090592"/>
            <a:ext cx="4524117" cy="1325870"/>
          </a:xfrm>
          <a:prstGeom prst="rect">
            <a:avLst/>
          </a:prstGeom>
        </p:spPr>
        <p:txBody>
          <a:bodyPr/>
          <a:lstStyle>
            <a:lvl1pPr>
              <a:defRPr sz="2800" b="1" i="0">
                <a:solidFill>
                  <a:schemeClr val="tx1"/>
                </a:solidFill>
                <a:latin typeface="Source Sans Pro Black" charset="0"/>
                <a:ea typeface="Source Sans Pro Black" charset="0"/>
                <a:cs typeface="Source Sans Pro Black" charset="0"/>
              </a:defRPr>
            </a:lvl1pPr>
          </a:lstStyle>
          <a:p>
            <a:r>
              <a:rPr lang="en-US"/>
              <a:t>Click to edit Master title style</a:t>
            </a:r>
          </a:p>
        </p:txBody>
      </p:sp>
      <p:sp>
        <p:nvSpPr>
          <p:cNvPr id="3" name="Picture Placeholder 2"/>
          <p:cNvSpPr>
            <a:spLocks noGrp="1"/>
          </p:cNvSpPr>
          <p:nvPr>
            <p:ph type="pic" sz="quarter" idx="10" hasCustomPrompt="1"/>
          </p:nvPr>
        </p:nvSpPr>
        <p:spPr>
          <a:xfrm>
            <a:off x="1739234" y="2191324"/>
            <a:ext cx="2742843" cy="2743835"/>
          </a:xfrm>
          <a:prstGeom prst="ellipse">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dirty="0"/>
              <a:t>Drag &amp; Drop Image</a:t>
            </a:r>
          </a:p>
        </p:txBody>
      </p:sp>
      <p:sp>
        <p:nvSpPr>
          <p:cNvPr id="8" name="Picture Placeholder 2"/>
          <p:cNvSpPr>
            <a:spLocks noGrp="1"/>
          </p:cNvSpPr>
          <p:nvPr>
            <p:ph type="pic" sz="quarter" idx="11" hasCustomPrompt="1"/>
          </p:nvPr>
        </p:nvSpPr>
        <p:spPr>
          <a:xfrm>
            <a:off x="4891929" y="2191324"/>
            <a:ext cx="2742843" cy="2743835"/>
          </a:xfrm>
          <a:prstGeom prst="ellipse">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dirty="0"/>
              <a:t>Drag &amp; Drop Image</a:t>
            </a:r>
          </a:p>
        </p:txBody>
      </p:sp>
      <p:sp>
        <p:nvSpPr>
          <p:cNvPr id="10" name="Picture Placeholder 2"/>
          <p:cNvSpPr>
            <a:spLocks noGrp="1"/>
          </p:cNvSpPr>
          <p:nvPr>
            <p:ph type="pic" sz="quarter" idx="12" hasCustomPrompt="1"/>
          </p:nvPr>
        </p:nvSpPr>
        <p:spPr>
          <a:xfrm>
            <a:off x="8044625" y="2191324"/>
            <a:ext cx="2742843" cy="2743835"/>
          </a:xfrm>
          <a:prstGeom prst="ellipse">
            <a:avLst/>
          </a:prstGeom>
          <a:pattFill prst="pct5">
            <a:fgClr>
              <a:schemeClr val="tx1"/>
            </a:fgClr>
            <a:bgClr>
              <a:schemeClr val="bg1">
                <a:lumMod val="85000"/>
              </a:schemeClr>
            </a:bgClr>
          </a:pattFill>
        </p:spPr>
        <p:txBody>
          <a:bodyPr anchor="ctr"/>
          <a:lstStyle>
            <a:lvl1pPr marL="0" indent="0" algn="ctr">
              <a:buNone/>
              <a:defRPr sz="1600" b="1"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270297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4_Title Slide">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2"/>
            <a:ext cx="12190413" cy="6345010"/>
          </a:xfrm>
          <a:custGeom>
            <a:avLst/>
            <a:gdLst>
              <a:gd name="connsiteX0" fmla="*/ 0 w 12192000"/>
              <a:gd name="connsiteY0" fmla="*/ 0 h 6343541"/>
              <a:gd name="connsiteX1" fmla="*/ 12192000 w 12192000"/>
              <a:gd name="connsiteY1" fmla="*/ 0 h 6343541"/>
              <a:gd name="connsiteX2" fmla="*/ 12192000 w 12192000"/>
              <a:gd name="connsiteY2" fmla="*/ 3315854 h 6343541"/>
              <a:gd name="connsiteX3" fmla="*/ 11254197 w 12192000"/>
              <a:gd name="connsiteY3" fmla="*/ 4940176 h 6343541"/>
              <a:gd name="connsiteX4" fmla="*/ 7421410 w 12192000"/>
              <a:gd name="connsiteY4" fmla="*/ 5967168 h 6343541"/>
              <a:gd name="connsiteX5" fmla="*/ 482174 w 12192000"/>
              <a:gd name="connsiteY5" fmla="*/ 1960798 h 6343541"/>
              <a:gd name="connsiteX6" fmla="*/ 20968 w 12192000"/>
              <a:gd name="connsiteY6" fmla="*/ 1628699 h 6343541"/>
              <a:gd name="connsiteX7" fmla="*/ 0 w 12192000"/>
              <a:gd name="connsiteY7" fmla="*/ 1608151 h 63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343541">
                <a:moveTo>
                  <a:pt x="0" y="0"/>
                </a:moveTo>
                <a:lnTo>
                  <a:pt x="12192000" y="0"/>
                </a:lnTo>
                <a:lnTo>
                  <a:pt x="12192000" y="3315854"/>
                </a:lnTo>
                <a:lnTo>
                  <a:pt x="11254197" y="4940176"/>
                </a:lnTo>
                <a:cubicBezTo>
                  <a:pt x="10479398" y="6282167"/>
                  <a:pt x="8763401" y="6741967"/>
                  <a:pt x="7421410" y="5967168"/>
                </a:cubicBezTo>
                <a:lnTo>
                  <a:pt x="482174" y="1960798"/>
                </a:lnTo>
                <a:cubicBezTo>
                  <a:pt x="314425" y="1863948"/>
                  <a:pt x="160460" y="1752392"/>
                  <a:pt x="20968" y="1628699"/>
                </a:cubicBezTo>
                <a:lnTo>
                  <a:pt x="0" y="160815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1"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1476379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21" y="274701"/>
            <a:ext cx="8846515" cy="8194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noProof="0" dirty="0" err="1"/>
              <a:t>Click</a:t>
            </a:r>
            <a:r>
              <a:rPr lang="sl-SI" noProof="0" dirty="0"/>
              <a:t> to </a:t>
            </a:r>
            <a:r>
              <a:rPr lang="sl-SI" noProof="0" dirty="0" err="1"/>
              <a:t>edit</a:t>
            </a:r>
            <a:r>
              <a:rPr lang="sl-SI" noProof="0" dirty="0"/>
              <a:t> </a:t>
            </a:r>
            <a:r>
              <a:rPr lang="sl-SI" noProof="0" dirty="0" err="1"/>
              <a:t>Master</a:t>
            </a:r>
            <a:r>
              <a:rPr lang="sl-SI" noProof="0" dirty="0"/>
              <a:t> title </a:t>
            </a:r>
            <a:r>
              <a:rPr lang="sl-SI" noProof="0" dirty="0" err="1"/>
              <a:t>style</a:t>
            </a:r>
            <a:endParaRPr lang="sl-SI" noProof="0" dirty="0"/>
          </a:p>
        </p:txBody>
      </p:sp>
      <p:sp>
        <p:nvSpPr>
          <p:cNvPr id="1027" name="Text Placeholder 2"/>
          <p:cNvSpPr>
            <a:spLocks noGrp="1"/>
          </p:cNvSpPr>
          <p:nvPr>
            <p:ph type="body" idx="1"/>
          </p:nvPr>
        </p:nvSpPr>
        <p:spPr bwMode="auto">
          <a:xfrm>
            <a:off x="609521" y="1222333"/>
            <a:ext cx="10971372" cy="5140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noProof="0" dirty="0" err="1"/>
              <a:t>Click</a:t>
            </a:r>
            <a:r>
              <a:rPr lang="sl-SI" noProof="0" dirty="0"/>
              <a:t> to </a:t>
            </a:r>
            <a:r>
              <a:rPr lang="sl-SI" noProof="0" dirty="0" err="1"/>
              <a:t>edit</a:t>
            </a:r>
            <a:r>
              <a:rPr lang="sl-SI" noProof="0" dirty="0"/>
              <a:t> </a:t>
            </a:r>
            <a:r>
              <a:rPr lang="sl-SI" noProof="0" dirty="0" err="1"/>
              <a:t>Master</a:t>
            </a:r>
            <a:r>
              <a:rPr lang="sl-SI" noProof="0" dirty="0"/>
              <a:t> </a:t>
            </a:r>
            <a:r>
              <a:rPr lang="sl-SI" noProof="0" dirty="0" err="1"/>
              <a:t>text</a:t>
            </a:r>
            <a:r>
              <a:rPr lang="sl-SI" noProof="0" dirty="0"/>
              <a:t> </a:t>
            </a:r>
            <a:r>
              <a:rPr lang="sl-SI" noProof="0" dirty="0" err="1"/>
              <a:t>styles</a:t>
            </a:r>
            <a:endParaRPr lang="sl-SI" noProof="0" dirty="0"/>
          </a:p>
          <a:p>
            <a:pPr lvl="1"/>
            <a:r>
              <a:rPr lang="sl-SI" noProof="0" dirty="0" err="1"/>
              <a:t>Second</a:t>
            </a:r>
            <a:r>
              <a:rPr lang="sl-SI" noProof="0" dirty="0"/>
              <a:t> </a:t>
            </a:r>
            <a:r>
              <a:rPr lang="sl-SI" noProof="0" dirty="0" err="1"/>
              <a:t>level</a:t>
            </a:r>
            <a:endParaRPr lang="sl-SI" noProof="0" dirty="0"/>
          </a:p>
          <a:p>
            <a:pPr lvl="2"/>
            <a:r>
              <a:rPr lang="sl-SI" noProof="0" dirty="0" err="1"/>
              <a:t>Third</a:t>
            </a:r>
            <a:r>
              <a:rPr lang="sl-SI" noProof="0" dirty="0"/>
              <a:t> </a:t>
            </a:r>
            <a:r>
              <a:rPr lang="sl-SI" noProof="0" dirty="0" err="1"/>
              <a:t>level</a:t>
            </a:r>
            <a:endParaRPr lang="sl-SI" noProof="0" dirty="0"/>
          </a:p>
          <a:p>
            <a:pPr lvl="3"/>
            <a:r>
              <a:rPr lang="sl-SI" noProof="0" dirty="0" err="1"/>
              <a:t>Fourth</a:t>
            </a:r>
            <a:r>
              <a:rPr lang="sl-SI" noProof="0" dirty="0"/>
              <a:t> </a:t>
            </a:r>
            <a:r>
              <a:rPr lang="sl-SI" noProof="0" dirty="0" err="1"/>
              <a:t>level</a:t>
            </a:r>
            <a:endParaRPr lang="sl-SI" noProof="0" dirty="0"/>
          </a:p>
          <a:p>
            <a:pPr lvl="4"/>
            <a:r>
              <a:rPr lang="sl-SI" noProof="0" dirty="0" err="1"/>
              <a:t>Fifth</a:t>
            </a:r>
            <a:r>
              <a:rPr lang="sl-SI" noProof="0" dirty="0"/>
              <a:t> </a:t>
            </a:r>
            <a:r>
              <a:rPr lang="sl-SI" noProof="0" dirty="0" err="1"/>
              <a:t>level</a:t>
            </a:r>
            <a:endParaRPr lang="sl-SI" noProof="0" dirty="0"/>
          </a:p>
        </p:txBody>
      </p:sp>
      <p:cxnSp>
        <p:nvCxnSpPr>
          <p:cNvPr id="5" name="Straight Connector 4"/>
          <p:cNvCxnSpPr/>
          <p:nvPr userDrawn="1"/>
        </p:nvCxnSpPr>
        <p:spPr>
          <a:xfrm>
            <a:off x="570450" y="6490420"/>
            <a:ext cx="11049515" cy="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09522" y="6500560"/>
            <a:ext cx="5509129" cy="246278"/>
          </a:xfrm>
          <a:prstGeom prst="rect">
            <a:avLst/>
          </a:prstGeom>
          <a:noFill/>
        </p:spPr>
        <p:txBody>
          <a:bodyPr wrap="square" rtlCol="0">
            <a:spAutoFit/>
          </a:bodyPr>
          <a:lstStyle/>
          <a:p>
            <a:pPr marL="0" marR="0" indent="0" algn="l" defTabSz="457291" rtl="0" eaLnBrk="1" fontAlgn="base" latinLnBrk="0" hangingPunct="1">
              <a:lnSpc>
                <a:spcPct val="100000"/>
              </a:lnSpc>
              <a:spcBef>
                <a:spcPct val="0"/>
              </a:spcBef>
              <a:spcAft>
                <a:spcPts val="0"/>
              </a:spcAft>
              <a:buClrTx/>
              <a:buSzTx/>
              <a:buFontTx/>
              <a:buNone/>
              <a:tabLst/>
              <a:defRPr/>
            </a:pPr>
            <a:r>
              <a:rPr lang="sl-SI" sz="1000" cap="small" spc="-100" dirty="0">
                <a:solidFill>
                  <a:schemeClr val="bg1">
                    <a:lumMod val="50000"/>
                  </a:schemeClr>
                </a:solidFill>
                <a:effectLst/>
              </a:rPr>
              <a:t>Posvet Društva za ceste severovzhodne Slovenije</a:t>
            </a:r>
            <a:endParaRPr lang="sl-SI" sz="800" dirty="0">
              <a:solidFill>
                <a:schemeClr val="bg1">
                  <a:lumMod val="50000"/>
                </a:schemeClr>
              </a:solidFill>
              <a:effectLst/>
            </a:endParaRPr>
          </a:p>
        </p:txBody>
      </p:sp>
      <p:sp>
        <p:nvSpPr>
          <p:cNvPr id="12" name="TextBox 11"/>
          <p:cNvSpPr txBox="1"/>
          <p:nvPr userDrawn="1"/>
        </p:nvSpPr>
        <p:spPr>
          <a:xfrm>
            <a:off x="3921633" y="6494504"/>
            <a:ext cx="7824836" cy="246278"/>
          </a:xfrm>
          <a:prstGeom prst="rect">
            <a:avLst/>
          </a:prstGeom>
          <a:noFill/>
        </p:spPr>
        <p:txBody>
          <a:bodyPr wrap="square" rtlCol="0">
            <a:spAutoFit/>
          </a:bodyPr>
          <a:lstStyle/>
          <a:p>
            <a:pPr algn="r">
              <a:spcAft>
                <a:spcPts val="0"/>
              </a:spcAft>
            </a:pPr>
            <a:r>
              <a:rPr lang="sl-SI" sz="1000" b="0" cap="all" spc="-50" baseline="0" dirty="0">
                <a:solidFill>
                  <a:srgbClr val="002060"/>
                </a:solidFill>
                <a:effectLst/>
                <a:latin typeface="+mn-lt"/>
              </a:rPr>
              <a:t>Slovensko gradbeništvo pred izzivi gradnje velikih prometnih infrastrukturnih projektov</a:t>
            </a:r>
          </a:p>
        </p:txBody>
      </p:sp>
      <p:pic>
        <p:nvPicPr>
          <p:cNvPr id="6" name="Picture 5" descr="A picture containing icon&#10;&#10;Description automatically generated">
            <a:extLst>
              <a:ext uri="{FF2B5EF4-FFF2-40B4-BE49-F238E27FC236}">
                <a16:creationId xmlns:a16="http://schemas.microsoft.com/office/drawing/2014/main" id="{5E49EA1B-8C0D-4463-AA88-51580EDCBC33}"/>
              </a:ext>
            </a:extLst>
          </p:cNvPr>
          <p:cNvPicPr>
            <a:picLocks noChangeAspect="1"/>
          </p:cNvPicPr>
          <p:nvPr userDrawn="1"/>
        </p:nvPicPr>
        <p:blipFill>
          <a:blip r:embed="rId8"/>
          <a:stretch>
            <a:fillRect/>
          </a:stretch>
        </p:blipFill>
        <p:spPr>
          <a:xfrm>
            <a:off x="10196277" y="274702"/>
            <a:ext cx="1384616" cy="768907"/>
          </a:xfrm>
          <a:prstGeom prst="rect">
            <a:avLst/>
          </a:prstGeom>
        </p:spPr>
      </p:pic>
    </p:spTree>
    <p:extLst>
      <p:ext uri="{BB962C8B-B14F-4D97-AF65-F5344CB8AC3E}">
        <p14:creationId xmlns:p14="http://schemas.microsoft.com/office/powerpoint/2010/main" val="6801045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1" r:id="rId6"/>
  </p:sldLayoutIdLst>
  <p:hf hdr="0" ftr="0" dt="0"/>
  <p:txStyles>
    <p:titleStyle>
      <a:lvl1pPr algn="l" defTabSz="457291" rtl="0" fontAlgn="base">
        <a:spcBef>
          <a:spcPct val="0"/>
        </a:spcBef>
        <a:spcAft>
          <a:spcPct val="0"/>
        </a:spcAft>
        <a:defRPr sz="2801" kern="1200">
          <a:solidFill>
            <a:schemeClr val="tx1"/>
          </a:solidFill>
          <a:latin typeface="+mn-lt"/>
          <a:ea typeface="+mj-ea"/>
          <a:cs typeface="Arial" pitchFamily="34" charset="0"/>
        </a:defRPr>
      </a:lvl1pPr>
      <a:lvl2pPr algn="ctr" defTabSz="457291" rtl="0" fontAlgn="base">
        <a:spcBef>
          <a:spcPct val="0"/>
        </a:spcBef>
        <a:spcAft>
          <a:spcPct val="0"/>
        </a:spcAft>
        <a:defRPr sz="4401">
          <a:solidFill>
            <a:schemeClr val="tx1"/>
          </a:solidFill>
          <a:latin typeface="Calibri" pitchFamily="34" charset="0"/>
        </a:defRPr>
      </a:lvl2pPr>
      <a:lvl3pPr algn="ctr" defTabSz="457291" rtl="0" fontAlgn="base">
        <a:spcBef>
          <a:spcPct val="0"/>
        </a:spcBef>
        <a:spcAft>
          <a:spcPct val="0"/>
        </a:spcAft>
        <a:defRPr sz="4401">
          <a:solidFill>
            <a:schemeClr val="tx1"/>
          </a:solidFill>
          <a:latin typeface="Calibri" pitchFamily="34" charset="0"/>
        </a:defRPr>
      </a:lvl3pPr>
      <a:lvl4pPr algn="ctr" defTabSz="457291" rtl="0" fontAlgn="base">
        <a:spcBef>
          <a:spcPct val="0"/>
        </a:spcBef>
        <a:spcAft>
          <a:spcPct val="0"/>
        </a:spcAft>
        <a:defRPr sz="4401">
          <a:solidFill>
            <a:schemeClr val="tx1"/>
          </a:solidFill>
          <a:latin typeface="Calibri" pitchFamily="34" charset="0"/>
        </a:defRPr>
      </a:lvl4pPr>
      <a:lvl5pPr algn="ctr" defTabSz="457291" rtl="0" fontAlgn="base">
        <a:spcBef>
          <a:spcPct val="0"/>
        </a:spcBef>
        <a:spcAft>
          <a:spcPct val="0"/>
        </a:spcAft>
        <a:defRPr sz="4401">
          <a:solidFill>
            <a:schemeClr val="tx1"/>
          </a:solidFill>
          <a:latin typeface="Calibri" pitchFamily="34" charset="0"/>
        </a:defRPr>
      </a:lvl5pPr>
      <a:lvl6pPr marL="457291" algn="ctr" defTabSz="457291" rtl="0" fontAlgn="base">
        <a:spcBef>
          <a:spcPct val="0"/>
        </a:spcBef>
        <a:spcAft>
          <a:spcPct val="0"/>
        </a:spcAft>
        <a:defRPr sz="4401">
          <a:solidFill>
            <a:schemeClr val="tx1"/>
          </a:solidFill>
          <a:latin typeface="Calibri" pitchFamily="34" charset="0"/>
        </a:defRPr>
      </a:lvl6pPr>
      <a:lvl7pPr marL="914583" algn="ctr" defTabSz="457291" rtl="0" fontAlgn="base">
        <a:spcBef>
          <a:spcPct val="0"/>
        </a:spcBef>
        <a:spcAft>
          <a:spcPct val="0"/>
        </a:spcAft>
        <a:defRPr sz="4401">
          <a:solidFill>
            <a:schemeClr val="tx1"/>
          </a:solidFill>
          <a:latin typeface="Calibri" pitchFamily="34" charset="0"/>
        </a:defRPr>
      </a:lvl7pPr>
      <a:lvl8pPr marL="1371874" algn="ctr" defTabSz="457291" rtl="0" fontAlgn="base">
        <a:spcBef>
          <a:spcPct val="0"/>
        </a:spcBef>
        <a:spcAft>
          <a:spcPct val="0"/>
        </a:spcAft>
        <a:defRPr sz="4401">
          <a:solidFill>
            <a:schemeClr val="tx1"/>
          </a:solidFill>
          <a:latin typeface="Calibri" pitchFamily="34" charset="0"/>
        </a:defRPr>
      </a:lvl8pPr>
      <a:lvl9pPr marL="1829166" algn="ctr" defTabSz="457291" rtl="0" fontAlgn="base">
        <a:spcBef>
          <a:spcPct val="0"/>
        </a:spcBef>
        <a:spcAft>
          <a:spcPct val="0"/>
        </a:spcAft>
        <a:defRPr sz="4401">
          <a:solidFill>
            <a:schemeClr val="tx1"/>
          </a:solidFill>
          <a:latin typeface="Calibri" pitchFamily="34" charset="0"/>
        </a:defRPr>
      </a:lvl9pPr>
    </p:titleStyle>
    <p:bodyStyle>
      <a:lvl1pPr marL="342969" indent="-342969" algn="l" defTabSz="457291" rtl="0" fontAlgn="base">
        <a:spcBef>
          <a:spcPct val="20000"/>
        </a:spcBef>
        <a:spcAft>
          <a:spcPct val="0"/>
        </a:spcAft>
        <a:buFont typeface="Arial" charset="0"/>
        <a:buChar char="•"/>
        <a:defRPr sz="2400" kern="1200">
          <a:solidFill>
            <a:schemeClr val="tx1"/>
          </a:solidFill>
          <a:latin typeface="+mn-lt"/>
          <a:ea typeface="+mn-ea"/>
          <a:cs typeface="Arial" pitchFamily="34" charset="0"/>
        </a:defRPr>
      </a:lvl1pPr>
      <a:lvl2pPr marL="743099" indent="-285807" algn="l" defTabSz="457291" rtl="0" fontAlgn="base">
        <a:spcBef>
          <a:spcPct val="20000"/>
        </a:spcBef>
        <a:spcAft>
          <a:spcPct val="0"/>
        </a:spcAft>
        <a:buFont typeface="Arial" charset="0"/>
        <a:buChar char="–"/>
        <a:defRPr sz="2000" kern="1200">
          <a:solidFill>
            <a:schemeClr val="tx1"/>
          </a:solidFill>
          <a:latin typeface="+mn-lt"/>
          <a:ea typeface="+mn-ea"/>
          <a:cs typeface="Arial" pitchFamily="34" charset="0"/>
        </a:defRPr>
      </a:lvl2pPr>
      <a:lvl3pPr marL="1143229" indent="-228646" algn="l" defTabSz="457291" rtl="0" fontAlgn="base">
        <a:spcBef>
          <a:spcPct val="20000"/>
        </a:spcBef>
        <a:spcAft>
          <a:spcPct val="0"/>
        </a:spcAft>
        <a:buFont typeface="Arial" charset="0"/>
        <a:buChar char="•"/>
        <a:defRPr sz="2000" kern="1200">
          <a:solidFill>
            <a:schemeClr val="tx1"/>
          </a:solidFill>
          <a:latin typeface="+mn-lt"/>
          <a:ea typeface="+mn-ea"/>
          <a:cs typeface="Arial" pitchFamily="34" charset="0"/>
        </a:defRPr>
      </a:lvl3pPr>
      <a:lvl4pPr marL="1600520" indent="-228646" algn="l" defTabSz="457291" rtl="0" fontAlgn="base">
        <a:spcBef>
          <a:spcPct val="20000"/>
        </a:spcBef>
        <a:spcAft>
          <a:spcPct val="0"/>
        </a:spcAft>
        <a:buFont typeface="Arial" charset="0"/>
        <a:buChar char="–"/>
        <a:defRPr sz="2000" kern="1200">
          <a:solidFill>
            <a:schemeClr val="tx1"/>
          </a:solidFill>
          <a:latin typeface="+mn-lt"/>
          <a:ea typeface="+mn-ea"/>
          <a:cs typeface="Arial" pitchFamily="34" charset="0"/>
        </a:defRPr>
      </a:lvl4pPr>
      <a:lvl5pPr marL="2057811" indent="-228646" algn="l" defTabSz="457291" rtl="0" fontAlgn="base">
        <a:spcBef>
          <a:spcPct val="20000"/>
        </a:spcBef>
        <a:spcAft>
          <a:spcPct val="0"/>
        </a:spcAft>
        <a:buFont typeface="Arial" charset="0"/>
        <a:buChar char="»"/>
        <a:defRPr sz="2000" kern="1200">
          <a:solidFill>
            <a:schemeClr val="tx1"/>
          </a:solidFill>
          <a:latin typeface="+mn-lt"/>
          <a:ea typeface="+mn-ea"/>
          <a:cs typeface="Arial" pitchFamily="34" charset="0"/>
        </a:defRPr>
      </a:lvl5pPr>
      <a:lvl6pPr marL="2515103" indent="-228646" algn="l" defTabSz="457291" rtl="0" eaLnBrk="1" latinLnBrk="0" hangingPunct="1">
        <a:spcBef>
          <a:spcPct val="20000"/>
        </a:spcBef>
        <a:buFont typeface="Arial"/>
        <a:buChar char="•"/>
        <a:defRPr sz="2000" kern="1200">
          <a:solidFill>
            <a:schemeClr val="tx1"/>
          </a:solidFill>
          <a:latin typeface="+mn-lt"/>
          <a:ea typeface="+mn-ea"/>
          <a:cs typeface="+mn-cs"/>
        </a:defRPr>
      </a:lvl6pPr>
      <a:lvl7pPr marL="2972394" indent="-228646" algn="l" defTabSz="457291" rtl="0" eaLnBrk="1" latinLnBrk="0" hangingPunct="1">
        <a:spcBef>
          <a:spcPct val="20000"/>
        </a:spcBef>
        <a:buFont typeface="Arial"/>
        <a:buChar char="•"/>
        <a:defRPr sz="2000" kern="1200">
          <a:solidFill>
            <a:schemeClr val="tx1"/>
          </a:solidFill>
          <a:latin typeface="+mn-lt"/>
          <a:ea typeface="+mn-ea"/>
          <a:cs typeface="+mn-cs"/>
        </a:defRPr>
      </a:lvl7pPr>
      <a:lvl8pPr marL="3429686" indent="-228646" algn="l" defTabSz="457291" rtl="0" eaLnBrk="1" latinLnBrk="0" hangingPunct="1">
        <a:spcBef>
          <a:spcPct val="20000"/>
        </a:spcBef>
        <a:buFont typeface="Arial"/>
        <a:buChar char="•"/>
        <a:defRPr sz="2000" kern="1200">
          <a:solidFill>
            <a:schemeClr val="tx1"/>
          </a:solidFill>
          <a:latin typeface="+mn-lt"/>
          <a:ea typeface="+mn-ea"/>
          <a:cs typeface="+mn-cs"/>
        </a:defRPr>
      </a:lvl8pPr>
      <a:lvl9pPr marL="3886977" indent="-228646" algn="l" defTabSz="4572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91" rtl="0" eaLnBrk="1" latinLnBrk="0" hangingPunct="1">
        <a:defRPr sz="1800" kern="1200">
          <a:solidFill>
            <a:schemeClr val="tx1"/>
          </a:solidFill>
          <a:latin typeface="+mn-lt"/>
          <a:ea typeface="+mn-ea"/>
          <a:cs typeface="+mn-cs"/>
        </a:defRPr>
      </a:lvl1pPr>
      <a:lvl2pPr marL="457291" algn="l" defTabSz="457291" rtl="0" eaLnBrk="1" latinLnBrk="0" hangingPunct="1">
        <a:defRPr sz="1800" kern="1200">
          <a:solidFill>
            <a:schemeClr val="tx1"/>
          </a:solidFill>
          <a:latin typeface="+mn-lt"/>
          <a:ea typeface="+mn-ea"/>
          <a:cs typeface="+mn-cs"/>
        </a:defRPr>
      </a:lvl2pPr>
      <a:lvl3pPr marL="914583" algn="l" defTabSz="457291" rtl="0" eaLnBrk="1" latinLnBrk="0" hangingPunct="1">
        <a:defRPr sz="1800" kern="1200">
          <a:solidFill>
            <a:schemeClr val="tx1"/>
          </a:solidFill>
          <a:latin typeface="+mn-lt"/>
          <a:ea typeface="+mn-ea"/>
          <a:cs typeface="+mn-cs"/>
        </a:defRPr>
      </a:lvl3pPr>
      <a:lvl4pPr marL="1371874" algn="l" defTabSz="457291" rtl="0" eaLnBrk="1" latinLnBrk="0" hangingPunct="1">
        <a:defRPr sz="1800" kern="1200">
          <a:solidFill>
            <a:schemeClr val="tx1"/>
          </a:solidFill>
          <a:latin typeface="+mn-lt"/>
          <a:ea typeface="+mn-ea"/>
          <a:cs typeface="+mn-cs"/>
        </a:defRPr>
      </a:lvl4pPr>
      <a:lvl5pPr marL="1829166" algn="l" defTabSz="457291" rtl="0" eaLnBrk="1" latinLnBrk="0" hangingPunct="1">
        <a:defRPr sz="1800" kern="1200">
          <a:solidFill>
            <a:schemeClr val="tx1"/>
          </a:solidFill>
          <a:latin typeface="+mn-lt"/>
          <a:ea typeface="+mn-ea"/>
          <a:cs typeface="+mn-cs"/>
        </a:defRPr>
      </a:lvl5pPr>
      <a:lvl6pPr marL="2286457" algn="l" defTabSz="457291" rtl="0" eaLnBrk="1" latinLnBrk="0" hangingPunct="1">
        <a:defRPr sz="1800" kern="1200">
          <a:solidFill>
            <a:schemeClr val="tx1"/>
          </a:solidFill>
          <a:latin typeface="+mn-lt"/>
          <a:ea typeface="+mn-ea"/>
          <a:cs typeface="+mn-cs"/>
        </a:defRPr>
      </a:lvl6pPr>
      <a:lvl7pPr marL="2743749" algn="l" defTabSz="457291" rtl="0" eaLnBrk="1" latinLnBrk="0" hangingPunct="1">
        <a:defRPr sz="1800" kern="1200">
          <a:solidFill>
            <a:schemeClr val="tx1"/>
          </a:solidFill>
          <a:latin typeface="+mn-lt"/>
          <a:ea typeface="+mn-ea"/>
          <a:cs typeface="+mn-cs"/>
        </a:defRPr>
      </a:lvl7pPr>
      <a:lvl8pPr marL="3201040" algn="l" defTabSz="457291" rtl="0" eaLnBrk="1" latinLnBrk="0" hangingPunct="1">
        <a:defRPr sz="1800" kern="1200">
          <a:solidFill>
            <a:schemeClr val="tx1"/>
          </a:solidFill>
          <a:latin typeface="+mn-lt"/>
          <a:ea typeface="+mn-ea"/>
          <a:cs typeface="+mn-cs"/>
        </a:defRPr>
      </a:lvl8pPr>
      <a:lvl9pPr marL="3658332" algn="l" defTabSz="4572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94" y="0"/>
            <a:ext cx="12189623" cy="6851966"/>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558" y="189434"/>
            <a:ext cx="3274821" cy="492403"/>
          </a:xfrm>
          <a:prstGeom prst="rect">
            <a:avLst/>
          </a:prstGeom>
        </p:spPr>
      </p:pic>
      <p:sp>
        <p:nvSpPr>
          <p:cNvPr id="5" name="Title 1"/>
          <p:cNvSpPr txBox="1">
            <a:spLocks/>
          </p:cNvSpPr>
          <p:nvPr/>
        </p:nvSpPr>
        <p:spPr>
          <a:xfrm>
            <a:off x="262558" y="3645818"/>
            <a:ext cx="3274821" cy="3071961"/>
          </a:xfrm>
          <a:prstGeom prst="rect">
            <a:avLst/>
          </a:prstGeom>
        </p:spPr>
        <p:txBody>
          <a:bodyPr/>
          <a:lstStyle>
            <a:lvl1pPr algn="l" defTabSz="914400" rtl="0" eaLnBrk="1" latinLnBrk="0" hangingPunct="1">
              <a:lnSpc>
                <a:spcPct val="90000"/>
              </a:lnSpc>
              <a:spcBef>
                <a:spcPct val="0"/>
              </a:spcBef>
              <a:buNone/>
              <a:defRPr sz="2800" b="1" i="0" kern="1200">
                <a:solidFill>
                  <a:schemeClr val="tx1"/>
                </a:solidFill>
                <a:latin typeface="Source Sans Pro Black" charset="0"/>
                <a:ea typeface="Source Sans Pro Black" charset="0"/>
                <a:cs typeface="Source Sans Pro Black" charset="0"/>
              </a:defRPr>
            </a:lvl1pPr>
          </a:lstStyle>
          <a:p>
            <a:r>
              <a:rPr lang="sl-SI" sz="1600" dirty="0"/>
              <a:t>Goran Korošec</a:t>
            </a:r>
          </a:p>
          <a:p>
            <a:endParaRPr lang="sl-SI" dirty="0">
              <a:solidFill>
                <a:srgbClr val="31749D"/>
              </a:solidFill>
              <a:latin typeface="Calibri" panose="020F0502020204030204" pitchFamily="34" charset="0"/>
              <a:cs typeface="Calibri" panose="020F0502020204030204" pitchFamily="34" charset="0"/>
            </a:endParaRPr>
          </a:p>
          <a:p>
            <a:endParaRPr lang="sl-SI" dirty="0">
              <a:solidFill>
                <a:srgbClr val="31749D"/>
              </a:solidFill>
              <a:latin typeface="Calibri" panose="020F0502020204030204" pitchFamily="34" charset="0"/>
              <a:cs typeface="Calibri" panose="020F0502020204030204" pitchFamily="34" charset="0"/>
            </a:endParaRPr>
          </a:p>
          <a:p>
            <a:r>
              <a:rPr lang="sl-SI" dirty="0">
                <a:solidFill>
                  <a:srgbClr val="31749D"/>
                </a:solidFill>
                <a:latin typeface="Calibri" panose="020F0502020204030204" pitchFamily="34" charset="0"/>
                <a:cs typeface="Calibri" panose="020F0502020204030204" pitchFamily="34" charset="0"/>
              </a:rPr>
              <a:t>INVESTICIJE V</a:t>
            </a:r>
          </a:p>
          <a:p>
            <a:r>
              <a:rPr lang="sl-SI" dirty="0">
                <a:solidFill>
                  <a:srgbClr val="31749D"/>
                </a:solidFill>
                <a:latin typeface="Calibri" panose="020F0502020204030204" pitchFamily="34" charset="0"/>
                <a:cs typeface="Calibri" panose="020F0502020204030204" pitchFamily="34" charset="0"/>
              </a:rPr>
              <a:t>JAVNO ŽELEZNIŠKO INFRASTRUKTURO</a:t>
            </a:r>
          </a:p>
          <a:p>
            <a:endParaRPr lang="sl-SI" sz="1200" dirty="0">
              <a:latin typeface="+mn-lt"/>
              <a:ea typeface="Calibri" panose="020F0502020204030204" pitchFamily="34" charset="0"/>
              <a:cs typeface="Calibri" panose="020F0502020204030204" pitchFamily="34" charset="0"/>
            </a:endParaRPr>
          </a:p>
          <a:p>
            <a:endParaRPr lang="sl-SI" sz="1200" dirty="0">
              <a:latin typeface="+mn-lt"/>
              <a:ea typeface="Calibri" panose="020F0502020204030204" pitchFamily="34" charset="0"/>
              <a:cs typeface="Calibri" panose="020F0502020204030204" pitchFamily="34" charset="0"/>
            </a:endParaRPr>
          </a:p>
          <a:p>
            <a:r>
              <a:rPr lang="sl-SI" sz="1200" dirty="0" smtClean="0">
                <a:latin typeface="+mn-lt"/>
                <a:ea typeface="Calibri" panose="020F0502020204030204" pitchFamily="34" charset="0"/>
                <a:cs typeface="Calibri" panose="020F0502020204030204" pitchFamily="34" charset="0"/>
              </a:rPr>
              <a:t>LJUBLJANA • </a:t>
            </a:r>
            <a:r>
              <a:rPr lang="sl-SI" sz="1200" dirty="0">
                <a:latin typeface="+mn-lt"/>
                <a:ea typeface="Calibri" panose="020F0502020204030204" pitchFamily="34" charset="0"/>
                <a:cs typeface="Calibri" panose="020F0502020204030204" pitchFamily="34" charset="0"/>
              </a:rPr>
              <a:t>O</a:t>
            </a:r>
            <a:r>
              <a:rPr lang="sl-SI" sz="1200" dirty="0" smtClean="0">
                <a:latin typeface="+mn-lt"/>
                <a:ea typeface="Calibri" panose="020F0502020204030204" pitchFamily="34" charset="0"/>
                <a:cs typeface="Calibri" panose="020F0502020204030204" pitchFamily="34" charset="0"/>
              </a:rPr>
              <a:t>ktober 2024</a:t>
            </a:r>
            <a:endParaRPr lang="sl-SI" sz="1200" dirty="0">
              <a:latin typeface="+mn-lt"/>
              <a:ea typeface="Calibri" panose="020F0502020204030204" pitchFamily="34" charset="0"/>
              <a:cs typeface="Calibri" panose="020F0502020204030204" pitchFamily="34" charset="0"/>
            </a:endParaRPr>
          </a:p>
          <a:p>
            <a:endParaRPr lang="sl-SI" sz="1000" dirty="0">
              <a:solidFill>
                <a:srgbClr val="00B0F0"/>
              </a:solidFill>
              <a:latin typeface="Calibri" panose="020F0502020204030204" pitchFamily="34" charset="0"/>
              <a:cs typeface="Calibri" panose="020F0502020204030204" pitchFamily="34" charset="0"/>
            </a:endParaRPr>
          </a:p>
          <a:p>
            <a:endParaRPr lang="sl-SI" sz="1000" dirty="0">
              <a:solidFill>
                <a:srgbClr val="00B0F0"/>
              </a:solidFill>
              <a:latin typeface="Calibri" panose="020F0502020204030204" pitchFamily="34" charset="0"/>
              <a:cs typeface="Calibri" panose="020F0502020204030204" pitchFamily="34" charset="0"/>
            </a:endParaRPr>
          </a:p>
          <a:p>
            <a:endParaRPr lang="en-US" sz="1600" dirty="0">
              <a:solidFill>
                <a:srgbClr val="00B050"/>
              </a:solidFill>
              <a:effectLst>
                <a:outerShdw blurRad="38100" dist="38100" dir="2700000" algn="tl">
                  <a:srgbClr val="000000">
                    <a:alpha val="43137"/>
                  </a:srgbClr>
                </a:outerShdw>
              </a:effectLst>
            </a:endParaRPr>
          </a:p>
        </p:txBody>
      </p:sp>
      <p:grpSp>
        <p:nvGrpSpPr>
          <p:cNvPr id="7" name="Group 6"/>
          <p:cNvGrpSpPr/>
          <p:nvPr/>
        </p:nvGrpSpPr>
        <p:grpSpPr>
          <a:xfrm rot="10800000">
            <a:off x="406574" y="6429748"/>
            <a:ext cx="445442" cy="89231"/>
            <a:chOff x="1817546" y="5411308"/>
            <a:chExt cx="445500" cy="89210"/>
          </a:xfrm>
        </p:grpSpPr>
        <p:sp>
          <p:nvSpPr>
            <p:cNvPr id="8" name="Oval 7"/>
            <p:cNvSpPr/>
            <p:nvPr/>
          </p:nvSpPr>
          <p:spPr>
            <a:xfrm>
              <a:off x="1817546" y="5411308"/>
              <a:ext cx="89210" cy="8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995691" y="5411308"/>
              <a:ext cx="89210" cy="89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173836" y="5411308"/>
              <a:ext cx="89210" cy="892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0"/>
            <a:ext cx="12190413" cy="6851966"/>
          </a:xfrm>
          <a:custGeom>
            <a:avLst/>
            <a:gdLst>
              <a:gd name="connsiteX0" fmla="*/ 0 w 12192000"/>
              <a:gd name="connsiteY0" fmla="*/ 0 h 6343541"/>
              <a:gd name="connsiteX1" fmla="*/ 12192000 w 12192000"/>
              <a:gd name="connsiteY1" fmla="*/ 0 h 6343541"/>
              <a:gd name="connsiteX2" fmla="*/ 12192000 w 12192000"/>
              <a:gd name="connsiteY2" fmla="*/ 3315854 h 6343541"/>
              <a:gd name="connsiteX3" fmla="*/ 11254197 w 12192000"/>
              <a:gd name="connsiteY3" fmla="*/ 4940176 h 6343541"/>
              <a:gd name="connsiteX4" fmla="*/ 7421410 w 12192000"/>
              <a:gd name="connsiteY4" fmla="*/ 5967168 h 6343541"/>
              <a:gd name="connsiteX5" fmla="*/ 482174 w 12192000"/>
              <a:gd name="connsiteY5" fmla="*/ 1960798 h 6343541"/>
              <a:gd name="connsiteX6" fmla="*/ 20968 w 12192000"/>
              <a:gd name="connsiteY6" fmla="*/ 1628699 h 6343541"/>
              <a:gd name="connsiteX7" fmla="*/ 0 w 12192000"/>
              <a:gd name="connsiteY7" fmla="*/ 1608151 h 63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343541">
                <a:moveTo>
                  <a:pt x="0" y="0"/>
                </a:moveTo>
                <a:lnTo>
                  <a:pt x="12192000" y="0"/>
                </a:lnTo>
                <a:lnTo>
                  <a:pt x="12192000" y="3315854"/>
                </a:lnTo>
                <a:lnTo>
                  <a:pt x="11254197" y="4940176"/>
                </a:lnTo>
                <a:cubicBezTo>
                  <a:pt x="10479398" y="6282167"/>
                  <a:pt x="8763401" y="6741967"/>
                  <a:pt x="7421410" y="5967168"/>
                </a:cubicBezTo>
                <a:lnTo>
                  <a:pt x="482174" y="1960798"/>
                </a:lnTo>
                <a:cubicBezTo>
                  <a:pt x="314425" y="1863948"/>
                  <a:pt x="160460" y="1752392"/>
                  <a:pt x="20968" y="1628699"/>
                </a:cubicBezTo>
                <a:lnTo>
                  <a:pt x="0" y="1608151"/>
                </a:lnTo>
                <a:close/>
              </a:path>
            </a:pathLst>
          </a:custGeom>
          <a:pattFill prst="pct5">
            <a:fgClr>
              <a:schemeClr val="tx1"/>
            </a:fgClr>
            <a:bgClr>
              <a:schemeClr val="bg1">
                <a:lumMod val="85000"/>
              </a:schemeClr>
            </a:bgClr>
          </a:pattFill>
          <a:ln w="9525">
            <a:noFill/>
            <a:miter lim="800000"/>
            <a:headEnd/>
            <a:tailEnd/>
          </a:ln>
        </p:spPr>
      </p:pic>
    </p:spTree>
    <p:extLst>
      <p:ext uri="{BB962C8B-B14F-4D97-AF65-F5344CB8AC3E}">
        <p14:creationId xmlns:p14="http://schemas.microsoft.com/office/powerpoint/2010/main" val="36151202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fill="hold" nodeType="withEffect" p14:presetBounceEnd="50000">
                                      <p:stCondLst>
                                        <p:cond delay="900"/>
                                      </p:stCondLst>
                                      <p:childTnLst>
                                        <p:set>
                                          <p:cBhvr>
                                            <p:cTn id="9" dur="1" fill="hold">
                                              <p:stCondLst>
                                                <p:cond delay="0"/>
                                              </p:stCondLst>
                                            </p:cTn>
                                            <p:tgtEl>
                                              <p:spTgt spid="7"/>
                                            </p:tgtEl>
                                            <p:attrNameLst>
                                              <p:attrName>style.visibility</p:attrName>
                                            </p:attrNameLst>
                                          </p:cBhvr>
                                          <p:to>
                                            <p:strVal val="visible"/>
                                          </p:to>
                                        </p:set>
                                        <p:anim calcmode="lin" valueType="num" p14:bounceEnd="50000">
                                          <p:cBhvr additive="base">
                                            <p:cTn id="10" dur="1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1"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fill="hold" nodeType="withEffect">
                                      <p:stCondLst>
                                        <p:cond delay="9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500" fill="hold"/>
                                            <p:tgtEl>
                                              <p:spTgt spid="7"/>
                                            </p:tgtEl>
                                            <p:attrNameLst>
                                              <p:attrName>ppt_x</p:attrName>
                                            </p:attrNameLst>
                                          </p:cBhvr>
                                          <p:tavLst>
                                            <p:tav tm="0">
                                              <p:val>
                                                <p:strVal val="0-#ppt_w/2"/>
                                              </p:val>
                                            </p:tav>
                                            <p:tav tm="100000">
                                              <p:val>
                                                <p:strVal val="#ppt_x"/>
                                              </p:val>
                                            </p:tav>
                                          </p:tavLst>
                                        </p:anim>
                                        <p:anim calcmode="lin" valueType="num">
                                          <p:cBhvr additive="base">
                                            <p:cTn id="11"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3"/>
          <p:cNvSpPr txBox="1"/>
          <p:nvPr/>
        </p:nvSpPr>
        <p:spPr>
          <a:xfrm>
            <a:off x="3332948" y="189432"/>
            <a:ext cx="8857465" cy="400110"/>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r>
              <a:rPr lang="sl-SI" dirty="0"/>
              <a:t>NADGRADNJA </a:t>
            </a:r>
            <a:r>
              <a:rPr lang="sl-SI" dirty="0" smtClean="0"/>
              <a:t>ŽELEZNIŠKEGA VOZLIŠČA </a:t>
            </a:r>
            <a:r>
              <a:rPr lang="sl-SI" dirty="0"/>
              <a:t>JESENICE</a:t>
            </a:r>
          </a:p>
        </p:txBody>
      </p:sp>
      <p:sp>
        <p:nvSpPr>
          <p:cNvPr id="11" name="PoljeZBesedilom 10"/>
          <p:cNvSpPr txBox="1"/>
          <p:nvPr/>
        </p:nvSpPr>
        <p:spPr>
          <a:xfrm>
            <a:off x="478582" y="1131720"/>
            <a:ext cx="11377263" cy="2862322"/>
          </a:xfrm>
          <a:prstGeom prst="rect">
            <a:avLst/>
          </a:prstGeom>
          <a:noFill/>
        </p:spPr>
        <p:txBody>
          <a:bodyPr wrap="square">
            <a:spAutoFit/>
          </a:bodyPr>
          <a:lstStyle/>
          <a:p>
            <a:r>
              <a:rPr lang="sl-SI" sz="2000" b="1" dirty="0" smtClean="0"/>
              <a:t>Obseg</a:t>
            </a:r>
            <a:r>
              <a:rPr lang="sl-SI" sz="2000" b="1" dirty="0"/>
              <a:t>:</a:t>
            </a:r>
          </a:p>
          <a:p>
            <a:pPr marL="444500" lvl="1" indent="-285750" algn="just">
              <a:buFont typeface="Arial" panose="020B0604020202020204" pitchFamily="34" charset="0"/>
              <a:buChar char="•"/>
            </a:pPr>
            <a:r>
              <a:rPr lang="sl-SI" sz="2000" dirty="0"/>
              <a:t>nov otočni peron, rekonstrukcija dveh obstoječih peronov, gradnja izvennivojskih dostopov na perone, zamenjava zgornjega in spodnjega ustroja proge, vozne mreže, gradnja oz. podaljšanje podhoda za pešce na perone in pod postajnim območjem, izvedba ukrepov za zmanjšanje obremenjenosti s hrupom, hitrost 100 km/h na glavnem prevoznem tiru, nov podhod za pešce, nov most čez potok Jeseniščica ter obnovljen obstoječi cestni podvoz</a:t>
            </a:r>
            <a:r>
              <a:rPr lang="sl-SI" sz="2000" dirty="0" smtClean="0"/>
              <a:t>.</a:t>
            </a:r>
            <a:endParaRPr lang="sl-SI" sz="2000" dirty="0"/>
          </a:p>
          <a:p>
            <a:pPr marL="0" lvl="1"/>
            <a:endParaRPr lang="sl-SI" sz="2000" b="1" dirty="0" smtClean="0"/>
          </a:p>
          <a:p>
            <a:pPr marL="0" lvl="1"/>
            <a:r>
              <a:rPr lang="sl-SI" sz="2000" dirty="0" smtClean="0"/>
              <a:t>V </a:t>
            </a:r>
            <a:r>
              <a:rPr lang="sl-SI" sz="2000" dirty="0"/>
              <a:t>teku javno naročilo za izvedbo.</a:t>
            </a:r>
          </a:p>
          <a:p>
            <a:pPr marL="0" lvl="1"/>
            <a:r>
              <a:rPr lang="sl-SI" sz="2000" dirty="0" smtClean="0"/>
              <a:t>Predvideno </a:t>
            </a:r>
            <a:r>
              <a:rPr lang="sl-SI" sz="2000" dirty="0" smtClean="0"/>
              <a:t>je </a:t>
            </a:r>
            <a:r>
              <a:rPr lang="sl-SI" sz="2000" dirty="0"/>
              <a:t>s</a:t>
            </a:r>
            <a:r>
              <a:rPr lang="pt-BR" sz="2000" dirty="0" smtClean="0"/>
              <a:t>ofinanciranje </a:t>
            </a:r>
            <a:r>
              <a:rPr lang="pt-BR" sz="2000" dirty="0"/>
              <a:t>iz Instrumenta za povezovanje Evrope (</a:t>
            </a:r>
            <a:r>
              <a:rPr lang="pt-BR" sz="2000" dirty="0" smtClean="0"/>
              <a:t>IPE</a:t>
            </a:r>
            <a:r>
              <a:rPr lang="sl-SI" sz="2000" dirty="0" smtClean="0"/>
              <a:t>).</a:t>
            </a:r>
            <a:endParaRPr lang="sl-SI" sz="2000" dirty="0"/>
          </a:p>
        </p:txBody>
      </p:sp>
      <p:pic>
        <p:nvPicPr>
          <p:cNvPr id="14" name="Slika 13"/>
          <p:cNvPicPr>
            <a:picLocks noChangeAspect="1"/>
          </p:cNvPicPr>
          <p:nvPr/>
        </p:nvPicPr>
        <p:blipFill rotWithShape="1">
          <a:blip r:embed="rId3"/>
          <a:srcRect l="11215" t="25552" r="18213" b="13977"/>
          <a:stretch/>
        </p:blipFill>
        <p:spPr>
          <a:xfrm>
            <a:off x="622598" y="4317207"/>
            <a:ext cx="11233247" cy="2371057"/>
          </a:xfrm>
          <a:prstGeom prst="rect">
            <a:avLst/>
          </a:prstGeom>
        </p:spPr>
      </p:pic>
      <p:pic>
        <p:nvPicPr>
          <p:cNvPr id="2" name="Slika 1"/>
          <p:cNvPicPr>
            <a:picLocks noChangeAspect="1"/>
          </p:cNvPicPr>
          <p:nvPr/>
        </p:nvPicPr>
        <p:blipFill rotWithShape="1">
          <a:blip r:embed="rId4">
            <a:extLst>
              <a:ext uri="{28A0092B-C50C-407E-A947-70E740481C1C}">
                <a14:useLocalDpi xmlns:a14="http://schemas.microsoft.com/office/drawing/2010/main" val="0"/>
              </a:ext>
            </a:extLst>
          </a:blip>
          <a:srcRect r="21428" b="7302"/>
          <a:stretch/>
        </p:blipFill>
        <p:spPr>
          <a:xfrm>
            <a:off x="10271670" y="665032"/>
            <a:ext cx="1584176" cy="388498"/>
          </a:xfrm>
          <a:prstGeom prst="rect">
            <a:avLst/>
          </a:prstGeom>
        </p:spPr>
      </p:pic>
      <p:sp>
        <p:nvSpPr>
          <p:cNvPr id="8" name="Pravokotnik 7"/>
          <p:cNvSpPr/>
          <p:nvPr/>
        </p:nvSpPr>
        <p:spPr>
          <a:xfrm>
            <a:off x="262558" y="26144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10"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42" y="189433"/>
            <a:ext cx="3070390" cy="461665"/>
          </a:xfrm>
          <a:prstGeom prst="rect">
            <a:avLst/>
          </a:prstGeom>
        </p:spPr>
      </p:pic>
    </p:spTree>
    <p:extLst>
      <p:ext uri="{BB962C8B-B14F-4D97-AF65-F5344CB8AC3E}">
        <p14:creationId xmlns:p14="http://schemas.microsoft.com/office/powerpoint/2010/main" val="1544537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algn="just"/>
            <a:endParaRPr lang="en-US" sz="1300" b="0" dirty="0">
              <a:solidFill>
                <a:schemeClr val="tx1">
                  <a:lumMod val="65000"/>
                  <a:lumOff val="35000"/>
                </a:schemeClr>
              </a:solidFill>
            </a:endParaRPr>
          </a:p>
        </p:txBody>
      </p:sp>
      <p:sp>
        <p:nvSpPr>
          <p:cNvPr id="12" name="Rectangle 9"/>
          <p:cNvSpPr/>
          <p:nvPr/>
        </p:nvSpPr>
        <p:spPr>
          <a:xfrm>
            <a:off x="6927" y="5885135"/>
            <a:ext cx="12183486" cy="1082530"/>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14" name="TextBox 23"/>
          <p:cNvSpPr txBox="1"/>
          <p:nvPr/>
        </p:nvSpPr>
        <p:spPr>
          <a:xfrm>
            <a:off x="3286894" y="149761"/>
            <a:ext cx="8903519" cy="400110"/>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r>
              <a:rPr lang="sl-SI" dirty="0"/>
              <a:t>NADGRADNJA ŽELEZNIŠKE PROGE DRŽAVNA </a:t>
            </a:r>
            <a:r>
              <a:rPr lang="sl-SI" dirty="0" smtClean="0"/>
              <a:t>MEJA–DOBOVA–SEVNICA</a:t>
            </a:r>
            <a:endParaRPr lang="sl-SI" dirty="0"/>
          </a:p>
        </p:txBody>
      </p:sp>
      <p:sp>
        <p:nvSpPr>
          <p:cNvPr id="22" name="TextBox 1"/>
          <p:cNvSpPr txBox="1"/>
          <p:nvPr/>
        </p:nvSpPr>
        <p:spPr>
          <a:xfrm>
            <a:off x="463750" y="1980892"/>
            <a:ext cx="6711576" cy="2554545"/>
          </a:xfrm>
          <a:prstGeom prst="rect">
            <a:avLst/>
          </a:prstGeom>
          <a:noFill/>
        </p:spPr>
        <p:txBody>
          <a:bodyPr wrap="square" rtlCol="0">
            <a:spAutoFit/>
          </a:bodyPr>
          <a:lstStyle/>
          <a:p>
            <a:r>
              <a:rPr lang="sl-SI" sz="2000" b="1" dirty="0"/>
              <a:t>Izvedba del poteka v več sklopih:</a:t>
            </a:r>
          </a:p>
          <a:p>
            <a:pPr marL="342900" indent="-342900">
              <a:spcAft>
                <a:spcPts val="600"/>
              </a:spcAft>
              <a:buFont typeface="Arial" panose="020B0604020202020204" pitchFamily="34" charset="0"/>
              <a:buChar char="•"/>
            </a:pPr>
            <a:r>
              <a:rPr lang="sl-SI" sz="2000" dirty="0" smtClean="0"/>
              <a:t>etapa </a:t>
            </a:r>
            <a:r>
              <a:rPr lang="sl-SI" sz="2000" dirty="0"/>
              <a:t>1 (območje Krško</a:t>
            </a:r>
            <a:r>
              <a:rPr lang="sl-SI" sz="2000" dirty="0" smtClean="0"/>
              <a:t>) - predvidena izvedba: 2024-2026, </a:t>
            </a:r>
            <a:r>
              <a:rPr lang="sl-SI" sz="2000" dirty="0" smtClean="0"/>
              <a:t>v </a:t>
            </a:r>
            <a:r>
              <a:rPr lang="sl-SI" sz="2000" dirty="0"/>
              <a:t>teku javno naročilo</a:t>
            </a:r>
            <a:endParaRPr lang="sl-SI" sz="2000" dirty="0"/>
          </a:p>
          <a:p>
            <a:pPr marL="342900" indent="-342900">
              <a:spcAft>
                <a:spcPts val="600"/>
              </a:spcAft>
              <a:buFont typeface="Arial" panose="020B0604020202020204" pitchFamily="34" charset="0"/>
              <a:buChar char="•"/>
            </a:pPr>
            <a:r>
              <a:rPr lang="sl-SI" sz="2000" dirty="0" smtClean="0"/>
              <a:t>etapa </a:t>
            </a:r>
            <a:r>
              <a:rPr lang="sl-SI" sz="2000" dirty="0"/>
              <a:t>2 (območje Sevnica</a:t>
            </a:r>
            <a:r>
              <a:rPr lang="sl-SI" sz="2000" dirty="0"/>
              <a:t>) - predvidena izvedba: </a:t>
            </a:r>
            <a:r>
              <a:rPr lang="sl-SI" sz="2000" dirty="0" smtClean="0"/>
              <a:t>2025-2026</a:t>
            </a:r>
            <a:endParaRPr lang="sl-SI" sz="2000" dirty="0"/>
          </a:p>
          <a:p>
            <a:pPr marL="342900" indent="-342900">
              <a:spcAft>
                <a:spcPts val="600"/>
              </a:spcAft>
              <a:buFont typeface="Arial" panose="020B0604020202020204" pitchFamily="34" charset="0"/>
              <a:buChar char="•"/>
            </a:pPr>
            <a:r>
              <a:rPr lang="sl-SI" sz="2000" dirty="0" smtClean="0"/>
              <a:t>etapa </a:t>
            </a:r>
            <a:r>
              <a:rPr lang="sl-SI" sz="2000" dirty="0"/>
              <a:t>3 (odsek Krško–Sevnica, razen območja Blanca)</a:t>
            </a:r>
          </a:p>
          <a:p>
            <a:pPr marL="342900" indent="-342900">
              <a:spcAft>
                <a:spcPts val="600"/>
              </a:spcAft>
              <a:buFont typeface="Arial" panose="020B0604020202020204" pitchFamily="34" charset="0"/>
              <a:buChar char="•"/>
            </a:pPr>
            <a:r>
              <a:rPr lang="sl-SI" sz="2000" dirty="0" smtClean="0"/>
              <a:t>etapa </a:t>
            </a:r>
            <a:r>
              <a:rPr lang="sl-SI" sz="2000" dirty="0"/>
              <a:t>4 (odsek d. m.–Dobova–Brežice)</a:t>
            </a:r>
          </a:p>
          <a:p>
            <a:pPr marL="342900" indent="-342900">
              <a:spcAft>
                <a:spcPts val="600"/>
              </a:spcAft>
              <a:buFont typeface="Arial" panose="020B0604020202020204" pitchFamily="34" charset="0"/>
              <a:buChar char="•"/>
            </a:pPr>
            <a:r>
              <a:rPr lang="sl-SI" sz="2000" dirty="0" smtClean="0"/>
              <a:t>etapa </a:t>
            </a:r>
            <a:r>
              <a:rPr lang="sl-SI" sz="2000" dirty="0"/>
              <a:t>5 (odsek Brežice–Krško in območje Blanca</a:t>
            </a:r>
            <a:r>
              <a:rPr lang="sl-SI" sz="2000" dirty="0" smtClean="0"/>
              <a:t>)</a:t>
            </a:r>
            <a:endParaRPr lang="sl-SI" sz="2000" dirty="0" smtClean="0"/>
          </a:p>
        </p:txBody>
      </p:sp>
      <p:sp>
        <p:nvSpPr>
          <p:cNvPr id="23" name="TextBox 9"/>
          <p:cNvSpPr txBox="1"/>
          <p:nvPr/>
        </p:nvSpPr>
        <p:spPr>
          <a:xfrm>
            <a:off x="563327" y="5957617"/>
            <a:ext cx="6107943" cy="830997"/>
          </a:xfrm>
          <a:prstGeom prst="rect">
            <a:avLst/>
          </a:prstGeom>
          <a:noFill/>
        </p:spPr>
        <p:txBody>
          <a:bodyPr wrap="square" rtlCol="0">
            <a:spAutoFit/>
          </a:bodyPr>
          <a:lstStyle/>
          <a:p>
            <a:r>
              <a:rPr lang="sl-SI" sz="1600" b="1" dirty="0">
                <a:solidFill>
                  <a:schemeClr val="bg1"/>
                </a:solidFill>
              </a:rPr>
              <a:t>FINANCIRANJE</a:t>
            </a:r>
          </a:p>
          <a:p>
            <a:r>
              <a:rPr lang="sl-SI" sz="1600" dirty="0" smtClean="0">
                <a:solidFill>
                  <a:schemeClr val="bg1"/>
                </a:solidFill>
              </a:rPr>
              <a:t>Predvideno je sofinanciranje iz Instrumenta </a:t>
            </a:r>
            <a:r>
              <a:rPr lang="sl-SI" sz="1600" dirty="0">
                <a:solidFill>
                  <a:schemeClr val="bg1"/>
                </a:solidFill>
              </a:rPr>
              <a:t>za povezovanje Evrope (</a:t>
            </a:r>
            <a:r>
              <a:rPr lang="sl-SI" sz="1600" dirty="0" smtClean="0">
                <a:solidFill>
                  <a:schemeClr val="bg1"/>
                </a:solidFill>
              </a:rPr>
              <a:t>IPE) in iz Kohezijskega </a:t>
            </a:r>
            <a:r>
              <a:rPr lang="sl-SI" sz="1600" dirty="0">
                <a:solidFill>
                  <a:schemeClr val="bg1"/>
                </a:solidFill>
              </a:rPr>
              <a:t>sklada (KS</a:t>
            </a:r>
            <a:r>
              <a:rPr lang="sl-SI" sz="1600" dirty="0" smtClean="0">
                <a:solidFill>
                  <a:schemeClr val="bg1"/>
                </a:solidFill>
              </a:rPr>
              <a:t>).</a:t>
            </a:r>
            <a:endParaRPr lang="sl-SI" sz="1600" dirty="0">
              <a:solidFill>
                <a:schemeClr val="bg1"/>
              </a:solidFill>
            </a:endParaRPr>
          </a:p>
        </p:txBody>
      </p:sp>
      <p:sp>
        <p:nvSpPr>
          <p:cNvPr id="13" name="Pravokotnik 12"/>
          <p:cNvSpPr/>
          <p:nvPr/>
        </p:nvSpPr>
        <p:spPr>
          <a:xfrm>
            <a:off x="262558" y="26144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00" y="149761"/>
            <a:ext cx="2838842" cy="426850"/>
          </a:xfrm>
          <a:prstGeom prst="rect">
            <a:avLst/>
          </a:prstGeom>
        </p:spPr>
      </p:pic>
      <p:pic>
        <p:nvPicPr>
          <p:cNvPr id="2" name="Picture 1"/>
          <p:cNvPicPr>
            <a:picLocks noChangeAspect="1"/>
          </p:cNvPicPr>
          <p:nvPr/>
        </p:nvPicPr>
        <p:blipFill>
          <a:blip r:embed="rId4"/>
          <a:stretch>
            <a:fillRect/>
          </a:stretch>
        </p:blipFill>
        <p:spPr>
          <a:xfrm>
            <a:off x="10338237" y="5402411"/>
            <a:ext cx="1585097" cy="390178"/>
          </a:xfrm>
          <a:prstGeom prst="rect">
            <a:avLst/>
          </a:prstGeom>
        </p:spPr>
      </p:pic>
      <p:pic>
        <p:nvPicPr>
          <p:cNvPr id="5" name="Picture 4"/>
          <p:cNvPicPr>
            <a:picLocks noChangeAspect="1"/>
          </p:cNvPicPr>
          <p:nvPr/>
        </p:nvPicPr>
        <p:blipFill>
          <a:blip r:embed="rId5"/>
          <a:stretch>
            <a:fillRect/>
          </a:stretch>
        </p:blipFill>
        <p:spPr>
          <a:xfrm>
            <a:off x="7236178" y="1654663"/>
            <a:ext cx="4687156" cy="3207002"/>
          </a:xfrm>
          <a:prstGeom prst="rect">
            <a:avLst/>
          </a:prstGeom>
        </p:spPr>
      </p:pic>
    </p:spTree>
    <p:extLst>
      <p:ext uri="{BB962C8B-B14F-4D97-AF65-F5344CB8AC3E}">
        <p14:creationId xmlns:p14="http://schemas.microsoft.com/office/powerpoint/2010/main" val="189201661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14:presetBounceEnd="50000">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14:bounceEnd="50000">
                                          <p:cBhvr additive="base">
                                            <p:cTn id="14"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ppt_x"/>
                                              </p:val>
                                            </p:tav>
                                            <p:tav tm="100000">
                                              <p:val>
                                                <p:strVal val="#ppt_x"/>
                                              </p:val>
                                            </p:tav>
                                          </p:tavLst>
                                        </p:anim>
                                        <p:anim calcmode="lin" valueType="num">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Slika 36">
            <a:extLst>
              <a:ext uri="{FF2B5EF4-FFF2-40B4-BE49-F238E27FC236}">
                <a16:creationId xmlns:a16="http://schemas.microsoft.com/office/drawing/2014/main" id="{14FD56B3-5667-421E-81C3-6D684EE143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2"/>
          <a:stretch>
            <a:fillRect/>
          </a:stretch>
        </p:blipFill>
        <p:spPr bwMode="auto">
          <a:xfrm rot="5400000">
            <a:off x="7287606" y="2201567"/>
            <a:ext cx="6270044" cy="304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algn="just"/>
            <a:endParaRPr lang="en-US" sz="1300" b="0" dirty="0">
              <a:solidFill>
                <a:schemeClr val="tx1">
                  <a:lumMod val="65000"/>
                  <a:lumOff val="35000"/>
                </a:schemeClr>
              </a:solidFill>
            </a:endParaRPr>
          </a:p>
        </p:txBody>
      </p:sp>
      <p:sp>
        <p:nvSpPr>
          <p:cNvPr id="13" name="TextBox 23"/>
          <p:cNvSpPr txBox="1"/>
          <p:nvPr/>
        </p:nvSpPr>
        <p:spPr>
          <a:xfrm>
            <a:off x="3394673" y="189434"/>
            <a:ext cx="8780457" cy="400110"/>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r>
              <a:rPr lang="sl-SI" dirty="0"/>
              <a:t>NADGRADNJA ŽELEZNIŠKE PROGE MARIBOR–PREVALJE–DRŽAVNA MEJA</a:t>
            </a:r>
            <a:endParaRPr lang="en-US" dirty="0"/>
          </a:p>
        </p:txBody>
      </p:sp>
      <p:sp>
        <p:nvSpPr>
          <p:cNvPr id="2" name="TextBox 1"/>
          <p:cNvSpPr txBox="1"/>
          <p:nvPr/>
        </p:nvSpPr>
        <p:spPr>
          <a:xfrm>
            <a:off x="634493" y="1408456"/>
            <a:ext cx="9185537" cy="3400931"/>
          </a:xfrm>
          <a:prstGeom prst="rect">
            <a:avLst/>
          </a:prstGeom>
          <a:noFill/>
        </p:spPr>
        <p:txBody>
          <a:bodyPr wrap="square" rtlCol="0">
            <a:spAutoFit/>
          </a:bodyPr>
          <a:lstStyle/>
          <a:p>
            <a:r>
              <a:rPr lang="sl-SI" sz="2000" b="1" dirty="0"/>
              <a:t>Nadgradnja bo potekala po sklopih, ključni cilj je uvedba daljinskega vodenja prometa.</a:t>
            </a:r>
          </a:p>
          <a:p>
            <a:endParaRPr lang="sl-SI" sz="2000" b="1" dirty="0" smtClean="0"/>
          </a:p>
          <a:p>
            <a:pPr>
              <a:spcAft>
                <a:spcPts val="600"/>
              </a:spcAft>
            </a:pPr>
            <a:r>
              <a:rPr lang="sl-SI" sz="2000" b="1" dirty="0"/>
              <a:t>1. sklop - nadgradnja odseka </a:t>
            </a:r>
            <a:r>
              <a:rPr lang="sl-SI" sz="2000" b="1" dirty="0" smtClean="0"/>
              <a:t>Maribor–Ruše </a:t>
            </a:r>
            <a:r>
              <a:rPr lang="sl-SI" sz="2000" dirty="0" smtClean="0"/>
              <a:t>– v teku izdelava projektne dokumentacije</a:t>
            </a:r>
            <a:endParaRPr lang="sl-SI" sz="2000" b="1" dirty="0"/>
          </a:p>
          <a:p>
            <a:pPr>
              <a:spcAft>
                <a:spcPts val="600"/>
              </a:spcAft>
            </a:pPr>
            <a:r>
              <a:rPr lang="sl-SI" sz="2000" b="1" dirty="0"/>
              <a:t>2. sklop - nadgradnja odseka Sveti Danijel–Dravograd–d. m</a:t>
            </a:r>
            <a:r>
              <a:rPr lang="sl-SI" sz="2000" b="1" dirty="0" smtClean="0"/>
              <a:t>. </a:t>
            </a:r>
            <a:r>
              <a:rPr lang="sl-SI" sz="2000" dirty="0"/>
              <a:t>– </a:t>
            </a:r>
            <a:r>
              <a:rPr lang="sl-SI" sz="2000" dirty="0" smtClean="0"/>
              <a:t>v </a:t>
            </a:r>
            <a:r>
              <a:rPr lang="sl-SI" sz="2000" dirty="0"/>
              <a:t>teku izdelava projektne dokumentacije</a:t>
            </a:r>
            <a:endParaRPr lang="sl-SI" sz="2000" b="1" dirty="0"/>
          </a:p>
          <a:p>
            <a:pPr>
              <a:spcAft>
                <a:spcPts val="600"/>
              </a:spcAft>
            </a:pPr>
            <a:r>
              <a:rPr lang="sl-SI" sz="2000" b="1" dirty="0" smtClean="0"/>
              <a:t>3</a:t>
            </a:r>
            <a:r>
              <a:rPr lang="sl-SI" sz="2000" b="1" dirty="0"/>
              <a:t>. sklop - nadgradnja odseka Ruše–Sveti </a:t>
            </a:r>
            <a:r>
              <a:rPr lang="sl-SI" sz="2000" b="1" dirty="0" smtClean="0"/>
              <a:t>Danijel </a:t>
            </a:r>
            <a:r>
              <a:rPr lang="sl-SI" sz="2000" dirty="0"/>
              <a:t>– v teku izdelava projektne </a:t>
            </a:r>
            <a:r>
              <a:rPr lang="sl-SI" sz="2000" dirty="0" smtClean="0"/>
              <a:t>dokumentacije</a:t>
            </a:r>
            <a:endParaRPr lang="sl-SI" sz="2000" b="1" dirty="0"/>
          </a:p>
          <a:p>
            <a:pPr>
              <a:spcAft>
                <a:spcPts val="600"/>
              </a:spcAft>
            </a:pPr>
            <a:r>
              <a:rPr lang="sl-SI" sz="2000" b="1" dirty="0"/>
              <a:t>4. sklop - uvedba daljinskega vodenja na progi Maribor–Prevalje–d.m. ter nadgradnja SV in TK </a:t>
            </a:r>
            <a:r>
              <a:rPr lang="sl-SI" sz="2000" b="1" dirty="0" smtClean="0"/>
              <a:t>naprav</a:t>
            </a:r>
            <a:endParaRPr lang="sl-SI" sz="2000" b="1" dirty="0"/>
          </a:p>
        </p:txBody>
      </p:sp>
      <p:pic>
        <p:nvPicPr>
          <p:cNvPr id="11"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36" y="189434"/>
            <a:ext cx="2838842" cy="426850"/>
          </a:xfrm>
          <a:prstGeom prst="rect">
            <a:avLst/>
          </a:prstGeom>
        </p:spPr>
      </p:pic>
      <p:sp>
        <p:nvSpPr>
          <p:cNvPr id="12" name="Rectangle 9"/>
          <p:cNvSpPr/>
          <p:nvPr/>
        </p:nvSpPr>
        <p:spPr>
          <a:xfrm>
            <a:off x="0" y="5455575"/>
            <a:ext cx="8963993" cy="1430603"/>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16" name="TextBox 9"/>
          <p:cNvSpPr txBox="1"/>
          <p:nvPr/>
        </p:nvSpPr>
        <p:spPr>
          <a:xfrm>
            <a:off x="188415" y="5475093"/>
            <a:ext cx="4970687" cy="830997"/>
          </a:xfrm>
          <a:prstGeom prst="rect">
            <a:avLst/>
          </a:prstGeom>
          <a:noFill/>
        </p:spPr>
        <p:txBody>
          <a:bodyPr wrap="square" rtlCol="0">
            <a:spAutoFit/>
          </a:bodyPr>
          <a:lstStyle/>
          <a:p>
            <a:r>
              <a:rPr lang="sl-SI" sz="1600" b="1" dirty="0">
                <a:solidFill>
                  <a:schemeClr val="bg1"/>
                </a:solidFill>
              </a:rPr>
              <a:t>FINANCIRANJE</a:t>
            </a:r>
          </a:p>
          <a:p>
            <a:r>
              <a:rPr lang="sl-SI" sz="1600" dirty="0" smtClean="0">
                <a:solidFill>
                  <a:schemeClr val="bg1"/>
                </a:solidFill>
              </a:rPr>
              <a:t>Predvideno je EU sofinanciranje </a:t>
            </a:r>
            <a:r>
              <a:rPr lang="sl-SI" sz="1600" dirty="0">
                <a:solidFill>
                  <a:schemeClr val="bg1"/>
                </a:solidFill>
              </a:rPr>
              <a:t>iz Načrta za </a:t>
            </a:r>
            <a:r>
              <a:rPr lang="sl-SI" sz="1600" dirty="0" smtClean="0">
                <a:solidFill>
                  <a:schemeClr val="bg1"/>
                </a:solidFill>
              </a:rPr>
              <a:t>okrevanje (NOO) </a:t>
            </a:r>
            <a:r>
              <a:rPr lang="sl-SI" sz="1600" dirty="0">
                <a:solidFill>
                  <a:schemeClr val="bg1"/>
                </a:solidFill>
              </a:rPr>
              <a:t>in </a:t>
            </a:r>
            <a:r>
              <a:rPr lang="sl-SI" sz="1600" dirty="0" smtClean="0">
                <a:solidFill>
                  <a:schemeClr val="bg1"/>
                </a:solidFill>
              </a:rPr>
              <a:t>iz </a:t>
            </a:r>
            <a:r>
              <a:rPr lang="sl-SI" sz="1600" dirty="0">
                <a:solidFill>
                  <a:schemeClr val="bg1"/>
                </a:solidFill>
              </a:rPr>
              <a:t>Evropskega sklada za regionalni razvoj (</a:t>
            </a:r>
            <a:r>
              <a:rPr lang="sl-SI" sz="1600" dirty="0" smtClean="0">
                <a:solidFill>
                  <a:schemeClr val="bg1"/>
                </a:solidFill>
              </a:rPr>
              <a:t>ESRR).</a:t>
            </a:r>
            <a:endParaRPr lang="sl-SI" sz="1600" dirty="0">
              <a:solidFill>
                <a:schemeClr val="bg1"/>
              </a:solidFill>
            </a:endParaRPr>
          </a:p>
        </p:txBody>
      </p:sp>
      <p:sp>
        <p:nvSpPr>
          <p:cNvPr id="22" name="TextBox 13"/>
          <p:cNvSpPr txBox="1"/>
          <p:nvPr/>
        </p:nvSpPr>
        <p:spPr>
          <a:xfrm>
            <a:off x="5102679" y="5446018"/>
            <a:ext cx="3888432" cy="584775"/>
          </a:xfrm>
          <a:prstGeom prst="rect">
            <a:avLst/>
          </a:prstGeom>
          <a:noFill/>
        </p:spPr>
        <p:txBody>
          <a:bodyPr wrap="square" rtlCol="0">
            <a:spAutoFit/>
          </a:bodyPr>
          <a:lstStyle/>
          <a:p>
            <a:r>
              <a:rPr lang="sl-SI" sz="1600" b="1" dirty="0">
                <a:solidFill>
                  <a:schemeClr val="bg1"/>
                </a:solidFill>
              </a:rPr>
              <a:t>IZVEDBA PROJEKTA</a:t>
            </a:r>
          </a:p>
          <a:p>
            <a:r>
              <a:rPr lang="sl-SI" sz="1600" dirty="0">
                <a:solidFill>
                  <a:schemeClr val="bg1"/>
                </a:solidFill>
              </a:rPr>
              <a:t>Izvedba del je predvidena v letih 2024–2027.</a:t>
            </a:r>
            <a:endParaRPr lang="sl-SI" sz="1600" b="1" dirty="0">
              <a:solidFill>
                <a:schemeClr val="bg1"/>
              </a:solidFill>
            </a:endParaRPr>
          </a:p>
        </p:txBody>
      </p:sp>
      <p:sp>
        <p:nvSpPr>
          <p:cNvPr id="17" name="Pravokotnik 16">
            <a:extLst>
              <a:ext uri="{FF2B5EF4-FFF2-40B4-BE49-F238E27FC236}">
                <a16:creationId xmlns:a16="http://schemas.microsoft.com/office/drawing/2014/main" id="{C02179A2-FCF3-4F15-8A57-5283BE504730}"/>
              </a:ext>
            </a:extLst>
          </p:cNvPr>
          <p:cNvSpPr/>
          <p:nvPr/>
        </p:nvSpPr>
        <p:spPr>
          <a:xfrm flipV="1">
            <a:off x="9808135" y="5016711"/>
            <a:ext cx="1902781" cy="1449381"/>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3" name="Picture 2">
            <a:extLst>
              <a:ext uri="{FF2B5EF4-FFF2-40B4-BE49-F238E27FC236}">
                <a16:creationId xmlns:a16="http://schemas.microsoft.com/office/drawing/2014/main" id="{070C5CF0-5844-B07D-8C5B-6C7A1ABB2B31}"/>
              </a:ext>
            </a:extLst>
          </p:cNvPr>
          <p:cNvPicPr>
            <a:picLocks noChangeAspect="1"/>
          </p:cNvPicPr>
          <p:nvPr/>
        </p:nvPicPr>
        <p:blipFill>
          <a:blip r:embed="rId5"/>
          <a:stretch>
            <a:fillRect/>
          </a:stretch>
        </p:blipFill>
        <p:spPr>
          <a:xfrm>
            <a:off x="8939142" y="708631"/>
            <a:ext cx="1841794" cy="555182"/>
          </a:xfrm>
          <a:prstGeom prst="rect">
            <a:avLst/>
          </a:prstGeom>
        </p:spPr>
      </p:pic>
    </p:spTree>
    <p:extLst>
      <p:ext uri="{BB962C8B-B14F-4D97-AF65-F5344CB8AC3E}">
        <p14:creationId xmlns:p14="http://schemas.microsoft.com/office/powerpoint/2010/main" val="104599969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14:presetBounceEnd="50000">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14:bounceEnd="50000">
                                          <p:cBhvr additive="base">
                                            <p:cTn id="14"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ppt_x"/>
                                              </p:val>
                                            </p:tav>
                                            <p:tav tm="100000">
                                              <p:val>
                                                <p:strVal val="#ppt_x"/>
                                              </p:val>
                                            </p:tav>
                                          </p:tavLst>
                                        </p:anim>
                                        <p:anim calcmode="lin" valueType="num">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23"/>
          <p:cNvSpPr txBox="1"/>
          <p:nvPr/>
        </p:nvSpPr>
        <p:spPr>
          <a:xfrm>
            <a:off x="3219405" y="189434"/>
            <a:ext cx="8971008" cy="400110"/>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r>
              <a:rPr lang="sl-SI" dirty="0"/>
              <a:t>NADGRADNJA ŽELEZNIŠKE PROGE </a:t>
            </a:r>
            <a:r>
              <a:rPr lang="sl-SI" dirty="0" smtClean="0"/>
              <a:t>JESNICE–SEŽANA</a:t>
            </a:r>
            <a:endParaRPr lang="en-US" dirty="0"/>
          </a:p>
        </p:txBody>
      </p:sp>
      <p:sp>
        <p:nvSpPr>
          <p:cNvPr id="2" name="TextBox 1"/>
          <p:cNvSpPr txBox="1"/>
          <p:nvPr/>
        </p:nvSpPr>
        <p:spPr>
          <a:xfrm>
            <a:off x="622599" y="760142"/>
            <a:ext cx="8640960" cy="4016484"/>
          </a:xfrm>
          <a:prstGeom prst="rect">
            <a:avLst/>
          </a:prstGeom>
          <a:noFill/>
        </p:spPr>
        <p:txBody>
          <a:bodyPr wrap="square" rtlCol="0">
            <a:spAutoFit/>
          </a:bodyPr>
          <a:lstStyle/>
          <a:p>
            <a:endParaRPr lang="sl-SI" sz="2000" b="1" dirty="0" smtClean="0"/>
          </a:p>
          <a:p>
            <a:endParaRPr lang="sl-SI" sz="2000" b="1" dirty="0" smtClean="0"/>
          </a:p>
          <a:p>
            <a:r>
              <a:rPr lang="sl-SI" sz="2000" b="1" dirty="0" smtClean="0"/>
              <a:t>Nadgradnja </a:t>
            </a:r>
            <a:r>
              <a:rPr lang="sl-SI" sz="2000" b="1" dirty="0"/>
              <a:t>bo potekala po </a:t>
            </a:r>
            <a:r>
              <a:rPr lang="sl-SI" sz="2000" b="1" dirty="0" smtClean="0"/>
              <a:t>fazah:</a:t>
            </a:r>
            <a:endParaRPr lang="sl-SI" sz="2000" b="1" dirty="0"/>
          </a:p>
          <a:p>
            <a:pPr marL="342900" indent="-342900">
              <a:spcAft>
                <a:spcPts val="600"/>
              </a:spcAft>
              <a:buFont typeface="Arial" panose="020B0604020202020204" pitchFamily="34" charset="0"/>
              <a:buChar char="•"/>
            </a:pPr>
            <a:r>
              <a:rPr lang="sl-SI" sz="2000" dirty="0"/>
              <a:t>1. faza - nadgradnja odseka Bohinjska </a:t>
            </a:r>
            <a:r>
              <a:rPr lang="sl-SI" sz="2000" dirty="0"/>
              <a:t>Bistrica–Jesenice </a:t>
            </a:r>
            <a:r>
              <a:rPr lang="sl-SI" sz="2000" dirty="0" smtClean="0"/>
              <a:t>- v </a:t>
            </a:r>
            <a:r>
              <a:rPr lang="sl-SI" sz="2000" dirty="0"/>
              <a:t>teku izdelava projektne dokumentacije</a:t>
            </a:r>
            <a:endParaRPr lang="sl-SI" sz="2000" dirty="0"/>
          </a:p>
          <a:p>
            <a:pPr marL="342900" indent="-342900">
              <a:spcAft>
                <a:spcPts val="600"/>
              </a:spcAft>
              <a:buFont typeface="Arial" panose="020B0604020202020204" pitchFamily="34" charset="0"/>
              <a:buChar char="•"/>
            </a:pPr>
            <a:r>
              <a:rPr lang="sl-SI" sz="2000" dirty="0"/>
              <a:t>2. faza -</a:t>
            </a:r>
            <a:r>
              <a:rPr lang="sl-SI" sz="2000" dirty="0" smtClean="0"/>
              <a:t> </a:t>
            </a:r>
            <a:r>
              <a:rPr lang="sl-SI" sz="2000" dirty="0"/>
              <a:t>g</a:t>
            </a:r>
            <a:r>
              <a:rPr lang="sl-SI" sz="2000" dirty="0" smtClean="0"/>
              <a:t>radnja </a:t>
            </a:r>
            <a:r>
              <a:rPr lang="sl-SI" sz="2000" dirty="0"/>
              <a:t>železniškega loka Vrtojba, nadgradnja železniške postaje Vrtojba in prestavitev železniškega postajališča Šempeter pri </a:t>
            </a:r>
            <a:r>
              <a:rPr lang="sl-SI" sz="2000" dirty="0"/>
              <a:t>Gorici </a:t>
            </a:r>
            <a:r>
              <a:rPr lang="sl-SI" sz="2000" dirty="0" smtClean="0"/>
              <a:t>- v </a:t>
            </a:r>
            <a:r>
              <a:rPr lang="sl-SI" sz="2000" dirty="0"/>
              <a:t>teku izdelava projektne dokumentacije</a:t>
            </a:r>
            <a:endParaRPr lang="sl-SI" sz="2000" dirty="0"/>
          </a:p>
          <a:p>
            <a:pPr marL="342900" indent="-342900">
              <a:spcAft>
                <a:spcPts val="600"/>
              </a:spcAft>
              <a:buFont typeface="Arial" panose="020B0604020202020204" pitchFamily="34" charset="0"/>
              <a:buChar char="•"/>
            </a:pPr>
            <a:r>
              <a:rPr lang="sl-SI" sz="2000" dirty="0"/>
              <a:t>3. faza - </a:t>
            </a:r>
            <a:r>
              <a:rPr lang="sl-SI" sz="2000" dirty="0" smtClean="0"/>
              <a:t>nadgradnja </a:t>
            </a:r>
            <a:r>
              <a:rPr lang="sl-SI" sz="2000" dirty="0"/>
              <a:t>železniške postaje Most na </a:t>
            </a:r>
            <a:r>
              <a:rPr lang="sl-SI" sz="2000" dirty="0"/>
              <a:t>Soči </a:t>
            </a:r>
            <a:r>
              <a:rPr lang="sl-SI" sz="2000" dirty="0" smtClean="0"/>
              <a:t>- v </a:t>
            </a:r>
            <a:r>
              <a:rPr lang="sl-SI" sz="2000" dirty="0"/>
              <a:t>teku izdelava projektne dokumentacije</a:t>
            </a:r>
            <a:endParaRPr lang="sl-SI" sz="2000" dirty="0"/>
          </a:p>
          <a:p>
            <a:pPr marL="342900" indent="-342900">
              <a:spcAft>
                <a:spcPts val="600"/>
              </a:spcAft>
              <a:buFont typeface="Arial" panose="020B0604020202020204" pitchFamily="34" charset="0"/>
              <a:buChar char="•"/>
            </a:pPr>
            <a:r>
              <a:rPr lang="sl-SI" sz="2000" dirty="0"/>
              <a:t>4. faza -</a:t>
            </a:r>
            <a:r>
              <a:rPr lang="sl-SI" sz="2000" dirty="0" smtClean="0"/>
              <a:t> </a:t>
            </a:r>
            <a:r>
              <a:rPr lang="sl-SI" sz="2000" dirty="0"/>
              <a:t>n</a:t>
            </a:r>
            <a:r>
              <a:rPr lang="sl-SI" sz="2000" dirty="0" smtClean="0"/>
              <a:t>adgradnja </a:t>
            </a:r>
            <a:r>
              <a:rPr lang="sl-SI" sz="2000" dirty="0"/>
              <a:t>železniške postaje </a:t>
            </a:r>
            <a:r>
              <a:rPr lang="sl-SI" sz="2000" dirty="0"/>
              <a:t>Prvačina </a:t>
            </a:r>
            <a:r>
              <a:rPr lang="sl-SI" sz="2000" dirty="0" smtClean="0"/>
              <a:t>- v </a:t>
            </a:r>
            <a:r>
              <a:rPr lang="sl-SI" sz="2000" dirty="0"/>
              <a:t>teku izdelava projektne </a:t>
            </a:r>
            <a:r>
              <a:rPr lang="sl-SI" sz="2000" dirty="0" smtClean="0"/>
              <a:t>dokumentacije</a:t>
            </a:r>
            <a:endParaRPr lang="sl-SI" sz="2000" dirty="0"/>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434"/>
            <a:ext cx="2838842" cy="426850"/>
          </a:xfrm>
          <a:prstGeom prst="rect">
            <a:avLst/>
          </a:prstGeom>
        </p:spPr>
      </p:pic>
      <p:sp>
        <p:nvSpPr>
          <p:cNvPr id="12" name="Rectangle 9"/>
          <p:cNvSpPr/>
          <p:nvPr/>
        </p:nvSpPr>
        <p:spPr>
          <a:xfrm>
            <a:off x="27118" y="5405012"/>
            <a:ext cx="8963993" cy="1430603"/>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16" name="TextBox 9"/>
          <p:cNvSpPr txBox="1"/>
          <p:nvPr/>
        </p:nvSpPr>
        <p:spPr>
          <a:xfrm>
            <a:off x="131992" y="5455575"/>
            <a:ext cx="4970687" cy="830997"/>
          </a:xfrm>
          <a:prstGeom prst="rect">
            <a:avLst/>
          </a:prstGeom>
          <a:noFill/>
        </p:spPr>
        <p:txBody>
          <a:bodyPr wrap="square" rtlCol="0">
            <a:spAutoFit/>
          </a:bodyPr>
          <a:lstStyle/>
          <a:p>
            <a:r>
              <a:rPr lang="sl-SI" sz="1600" b="1" dirty="0">
                <a:solidFill>
                  <a:schemeClr val="bg1"/>
                </a:solidFill>
              </a:rPr>
              <a:t>FINANCIRANJE</a:t>
            </a:r>
          </a:p>
          <a:p>
            <a:r>
              <a:rPr lang="sl-SI" sz="1600" dirty="0" smtClean="0">
                <a:solidFill>
                  <a:schemeClr val="bg1"/>
                </a:solidFill>
              </a:rPr>
              <a:t>Predvideno je EU sofinanciranje </a:t>
            </a:r>
            <a:r>
              <a:rPr lang="sl-SI" sz="1600" dirty="0">
                <a:solidFill>
                  <a:schemeClr val="bg1"/>
                </a:solidFill>
              </a:rPr>
              <a:t>iz Načrta za </a:t>
            </a:r>
            <a:r>
              <a:rPr lang="sl-SI" sz="1600" dirty="0" smtClean="0">
                <a:solidFill>
                  <a:schemeClr val="bg1"/>
                </a:solidFill>
              </a:rPr>
              <a:t>okrevanje (NOO) </a:t>
            </a:r>
            <a:r>
              <a:rPr lang="sl-SI" sz="1600" dirty="0">
                <a:solidFill>
                  <a:schemeClr val="bg1"/>
                </a:solidFill>
              </a:rPr>
              <a:t>in </a:t>
            </a:r>
            <a:r>
              <a:rPr lang="sl-SI" sz="1600" dirty="0" smtClean="0">
                <a:solidFill>
                  <a:schemeClr val="bg1"/>
                </a:solidFill>
              </a:rPr>
              <a:t>iz </a:t>
            </a:r>
            <a:r>
              <a:rPr lang="sl-SI" sz="1600" dirty="0">
                <a:solidFill>
                  <a:schemeClr val="bg1"/>
                </a:solidFill>
              </a:rPr>
              <a:t>Evropskega sklada za regionalni razvoj (</a:t>
            </a:r>
            <a:r>
              <a:rPr lang="sl-SI" sz="1600" dirty="0" smtClean="0">
                <a:solidFill>
                  <a:schemeClr val="bg1"/>
                </a:solidFill>
              </a:rPr>
              <a:t>ESRR).</a:t>
            </a:r>
            <a:endParaRPr lang="sl-SI" sz="1600" dirty="0">
              <a:solidFill>
                <a:schemeClr val="bg1"/>
              </a:solidFill>
            </a:endParaRPr>
          </a:p>
        </p:txBody>
      </p:sp>
      <p:sp>
        <p:nvSpPr>
          <p:cNvPr id="22" name="TextBox 13"/>
          <p:cNvSpPr txBox="1"/>
          <p:nvPr/>
        </p:nvSpPr>
        <p:spPr>
          <a:xfrm>
            <a:off x="5102679" y="5446018"/>
            <a:ext cx="3888432" cy="584775"/>
          </a:xfrm>
          <a:prstGeom prst="rect">
            <a:avLst/>
          </a:prstGeom>
          <a:noFill/>
        </p:spPr>
        <p:txBody>
          <a:bodyPr wrap="square" rtlCol="0">
            <a:spAutoFit/>
          </a:bodyPr>
          <a:lstStyle/>
          <a:p>
            <a:r>
              <a:rPr lang="sl-SI" sz="1600" b="1" dirty="0">
                <a:solidFill>
                  <a:schemeClr val="bg1"/>
                </a:solidFill>
              </a:rPr>
              <a:t>IZVEDBA PROJEKTA</a:t>
            </a:r>
          </a:p>
          <a:p>
            <a:r>
              <a:rPr lang="sl-SI" sz="1600" dirty="0">
                <a:solidFill>
                  <a:schemeClr val="bg1"/>
                </a:solidFill>
              </a:rPr>
              <a:t>Izvedba del je predvidena v letih </a:t>
            </a:r>
            <a:r>
              <a:rPr lang="sl-SI" sz="1600" dirty="0" smtClean="0">
                <a:solidFill>
                  <a:schemeClr val="bg1"/>
                </a:solidFill>
              </a:rPr>
              <a:t>2024–2027</a:t>
            </a:r>
            <a:endParaRPr lang="sl-SI" sz="1600" b="1" dirty="0">
              <a:solidFill>
                <a:schemeClr val="bg1"/>
              </a:solidFill>
            </a:endParaRPr>
          </a:p>
        </p:txBody>
      </p:sp>
      <p:sp>
        <p:nvSpPr>
          <p:cNvPr id="17" name="Pravokotnik 16">
            <a:extLst>
              <a:ext uri="{FF2B5EF4-FFF2-40B4-BE49-F238E27FC236}">
                <a16:creationId xmlns:a16="http://schemas.microsoft.com/office/drawing/2014/main" id="{C02179A2-FCF3-4F15-8A57-5283BE504730}"/>
              </a:ext>
            </a:extLst>
          </p:cNvPr>
          <p:cNvSpPr/>
          <p:nvPr/>
        </p:nvSpPr>
        <p:spPr>
          <a:xfrm flipV="1">
            <a:off x="9808135" y="5016711"/>
            <a:ext cx="1902781" cy="1449381"/>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4" name="Picture 3"/>
          <p:cNvPicPr>
            <a:picLocks noChangeAspect="1"/>
          </p:cNvPicPr>
          <p:nvPr/>
        </p:nvPicPr>
        <p:blipFill>
          <a:blip r:embed="rId4"/>
          <a:stretch>
            <a:fillRect/>
          </a:stretch>
        </p:blipFill>
        <p:spPr>
          <a:xfrm>
            <a:off x="9407573" y="600130"/>
            <a:ext cx="2685557" cy="6235485"/>
          </a:xfrm>
          <a:prstGeom prst="rect">
            <a:avLst/>
          </a:prstGeom>
        </p:spPr>
      </p:pic>
      <p:pic>
        <p:nvPicPr>
          <p:cNvPr id="5" name="Picture 4"/>
          <p:cNvPicPr>
            <a:picLocks noChangeAspect="1"/>
          </p:cNvPicPr>
          <p:nvPr/>
        </p:nvPicPr>
        <p:blipFill>
          <a:blip r:embed="rId5"/>
          <a:stretch>
            <a:fillRect/>
          </a:stretch>
        </p:blipFill>
        <p:spPr>
          <a:xfrm>
            <a:off x="9418847" y="616284"/>
            <a:ext cx="1841152" cy="560881"/>
          </a:xfrm>
          <a:prstGeom prst="rect">
            <a:avLst/>
          </a:prstGeom>
        </p:spPr>
      </p:pic>
    </p:spTree>
    <p:extLst>
      <p:ext uri="{BB962C8B-B14F-4D97-AF65-F5344CB8AC3E}">
        <p14:creationId xmlns:p14="http://schemas.microsoft.com/office/powerpoint/2010/main" val="64566430"/>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4" fill="hold" grpId="0" nodeType="withEffect" p14:presetBounceEnd="50000">
                                      <p:stCondLst>
                                        <p:cond delay="1600"/>
                                      </p:stCondLst>
                                      <p:childTnLst>
                                        <p:set>
                                          <p:cBhvr>
                                            <p:cTn id="9" dur="1" fill="hold">
                                              <p:stCondLst>
                                                <p:cond delay="0"/>
                                              </p:stCondLst>
                                            </p:cTn>
                                            <p:tgtEl>
                                              <p:spTgt spid="12"/>
                                            </p:tgtEl>
                                            <p:attrNameLst>
                                              <p:attrName>style.visibility</p:attrName>
                                            </p:attrNameLst>
                                          </p:cBhvr>
                                          <p:to>
                                            <p:strVal val="visible"/>
                                          </p:to>
                                        </p:set>
                                        <p:anim calcmode="lin" valueType="num" p14:bounceEnd="50000">
                                          <p:cBhvr additive="base">
                                            <p:cTn id="10"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1"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4" fill="hold" grpId="0" nodeType="withEffect">
                                      <p:stCondLst>
                                        <p:cond delay="16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500" fill="hold"/>
                                            <p:tgtEl>
                                              <p:spTgt spid="12"/>
                                            </p:tgtEl>
                                            <p:attrNameLst>
                                              <p:attrName>ppt_x</p:attrName>
                                            </p:attrNameLst>
                                          </p:cBhvr>
                                          <p:tavLst>
                                            <p:tav tm="0">
                                              <p:val>
                                                <p:strVal val="#ppt_x"/>
                                              </p:val>
                                            </p:tav>
                                            <p:tav tm="100000">
                                              <p:val>
                                                <p:strVal val="#ppt_x"/>
                                              </p:val>
                                            </p:tav>
                                          </p:tavLst>
                                        </p:anim>
                                        <p:anim calcmode="lin" valueType="num">
                                          <p:cBhvr additive="base">
                                            <p:cTn id="11"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algn="just"/>
            <a:endParaRPr lang="en-US" sz="1300" b="0" dirty="0">
              <a:solidFill>
                <a:schemeClr val="tx1">
                  <a:lumMod val="65000"/>
                  <a:lumOff val="35000"/>
                </a:schemeClr>
              </a:solidFill>
            </a:endParaRPr>
          </a:p>
        </p:txBody>
      </p:sp>
      <p:sp>
        <p:nvSpPr>
          <p:cNvPr id="13" name="TextBox 23"/>
          <p:cNvSpPr txBox="1"/>
          <p:nvPr/>
        </p:nvSpPr>
        <p:spPr>
          <a:xfrm>
            <a:off x="3219405" y="189434"/>
            <a:ext cx="8780457" cy="400110"/>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r>
              <a:rPr lang="sl-SI" dirty="0"/>
              <a:t>GRADNJA II. TIRA ŽELEZNIŠKE PROGE MARIBOR–ŠENTILJ</a:t>
            </a:r>
            <a:endParaRPr lang="en-US" dirty="0"/>
          </a:p>
        </p:txBody>
      </p:sp>
      <p:sp>
        <p:nvSpPr>
          <p:cNvPr id="2" name="TextBox 1"/>
          <p:cNvSpPr txBox="1"/>
          <p:nvPr/>
        </p:nvSpPr>
        <p:spPr>
          <a:xfrm>
            <a:off x="622624" y="1413570"/>
            <a:ext cx="9433022" cy="2893100"/>
          </a:xfrm>
          <a:prstGeom prst="rect">
            <a:avLst/>
          </a:prstGeom>
          <a:noFill/>
        </p:spPr>
        <p:txBody>
          <a:bodyPr wrap="square" rtlCol="0">
            <a:spAutoFit/>
          </a:bodyPr>
          <a:lstStyle/>
          <a:p>
            <a:pPr marL="285750" lvl="0" indent="-285750">
              <a:buFont typeface="Wingdings" panose="05000000000000000000" pitchFamily="2" charset="2"/>
              <a:buChar char="§"/>
            </a:pPr>
            <a:r>
              <a:rPr lang="sl-SI" sz="2000" dirty="0"/>
              <a:t>8. 3. 2018 sprejet Državni prostorski načrt, s katerim je II. tir že umeščen v prostor</a:t>
            </a:r>
          </a:p>
          <a:p>
            <a:pPr marL="285750" lvl="0" indent="-285750">
              <a:buFont typeface="Wingdings" panose="05000000000000000000" pitchFamily="2" charset="2"/>
              <a:buChar char="§"/>
            </a:pPr>
            <a:r>
              <a:rPr lang="sl-SI" sz="2000" dirty="0"/>
              <a:t>Skladno s študijami se potreba po II. tiru izkazuje po letu 2039</a:t>
            </a:r>
          </a:p>
          <a:p>
            <a:pPr marL="285750" lvl="0" indent="-285750">
              <a:buFont typeface="Wingdings" panose="05000000000000000000" pitchFamily="2" charset="2"/>
              <a:buChar char="§"/>
            </a:pPr>
            <a:r>
              <a:rPr lang="sl-SI" sz="2000" dirty="0"/>
              <a:t>Na avstrijski strani je cilj izvesti dvotirnost do leta 2032</a:t>
            </a:r>
          </a:p>
          <a:p>
            <a:pPr marL="285750" lvl="0" indent="-285750">
              <a:buFont typeface="Wingdings" panose="05000000000000000000" pitchFamily="2" charset="2"/>
              <a:buChar char="§"/>
            </a:pPr>
            <a:endParaRPr lang="sl-SI" sz="2000" dirty="0"/>
          </a:p>
          <a:p>
            <a:pPr marL="285750" lvl="0" indent="-285750">
              <a:buFont typeface="Wingdings" panose="05000000000000000000" pitchFamily="2" charset="2"/>
              <a:buChar char="§"/>
            </a:pPr>
            <a:r>
              <a:rPr lang="sl-SI" sz="2000" dirty="0"/>
              <a:t>Direkcija je pričela z aktivnostmi za gradnjo drugega tira</a:t>
            </a:r>
          </a:p>
          <a:p>
            <a:pPr lvl="0"/>
            <a:endParaRPr lang="sl-SI" sz="2000" dirty="0"/>
          </a:p>
          <a:p>
            <a:pPr marL="285750" lvl="0" indent="-285750">
              <a:buFont typeface="Wingdings" panose="05000000000000000000" pitchFamily="2" charset="2"/>
              <a:buChar char="§"/>
            </a:pPr>
            <a:r>
              <a:rPr lang="sl-SI" sz="2000" dirty="0"/>
              <a:t>Novi predor Pekel in viadukt Pesnica sta že pripravljena za dvotirnost</a:t>
            </a:r>
          </a:p>
          <a:p>
            <a:pPr marL="285750" lvl="0" indent="-285750">
              <a:buFont typeface="Wingdings" panose="05000000000000000000" pitchFamily="2" charset="2"/>
              <a:buChar char="§"/>
            </a:pPr>
            <a:r>
              <a:rPr lang="sl-SI" dirty="0"/>
              <a:t>Nadgrajene železniške postaje Maribor, Pesnica in Šentilj pripravljene, da se II. tir enostavno priključi na postaje brez večjih gradbenih posegov</a:t>
            </a:r>
            <a:endParaRPr lang="sl-SI" sz="2000" dirty="0"/>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434"/>
            <a:ext cx="2838842" cy="426850"/>
          </a:xfrm>
          <a:prstGeom prst="rect">
            <a:avLst/>
          </a:prstGeom>
        </p:spPr>
      </p:pic>
      <p:sp>
        <p:nvSpPr>
          <p:cNvPr id="12" name="Rectangle 9"/>
          <p:cNvSpPr/>
          <p:nvPr/>
        </p:nvSpPr>
        <p:spPr>
          <a:xfrm>
            <a:off x="6927" y="5302002"/>
            <a:ext cx="12192000" cy="1557586"/>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Tree>
    <p:extLst>
      <p:ext uri="{BB962C8B-B14F-4D97-AF65-F5344CB8AC3E}">
        <p14:creationId xmlns:p14="http://schemas.microsoft.com/office/powerpoint/2010/main" val="283575267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14:presetBounceEnd="50000">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14:bounceEnd="50000">
                                          <p:cBhvr additive="base">
                                            <p:cTn id="14"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ppt_x"/>
                                              </p:val>
                                            </p:tav>
                                            <p:tav tm="100000">
                                              <p:val>
                                                <p:strVal val="#ppt_x"/>
                                              </p:val>
                                            </p:tav>
                                          </p:tavLst>
                                        </p:anim>
                                        <p:anim calcmode="lin" valueType="num">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91" fontAlgn="base">
              <a:spcBef>
                <a:spcPct val="0"/>
              </a:spcBef>
              <a:spcAft>
                <a:spcPct val="0"/>
              </a:spcAft>
              <a:defRPr/>
            </a:pPr>
            <a:fld id="{CAD7DE55-5451-45ED-B78D-58F5B17E4567}" type="slidenum">
              <a:rPr lang="en-GB">
                <a:latin typeface="Arial" charset="0"/>
                <a:cs typeface="Arial" charset="0"/>
              </a:rPr>
              <a:pPr defTabSz="457291" fontAlgn="base">
                <a:spcBef>
                  <a:spcPct val="0"/>
                </a:spcBef>
                <a:spcAft>
                  <a:spcPct val="0"/>
                </a:spcAft>
                <a:defRPr/>
              </a:pPr>
              <a:t>15</a:t>
            </a:fld>
            <a:endParaRPr lang="en-GB" dirty="0">
              <a:latin typeface="Arial" charset="0"/>
              <a:cs typeface="Arial" charset="0"/>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068"/>
            <a:ext cx="2838842" cy="426850"/>
          </a:xfrm>
          <a:prstGeom prst="rect">
            <a:avLst/>
          </a:prstGeom>
        </p:spPr>
      </p:pic>
      <p:sp>
        <p:nvSpPr>
          <p:cNvPr id="8" name="TextBox 23"/>
          <p:cNvSpPr txBox="1"/>
          <p:nvPr/>
        </p:nvSpPr>
        <p:spPr>
          <a:xfrm>
            <a:off x="3409956" y="215808"/>
            <a:ext cx="8780457" cy="400110"/>
          </a:xfrm>
          <a:prstGeom prst="rect">
            <a:avLst/>
          </a:prstGeom>
          <a:solidFill>
            <a:schemeClr val="accent6">
              <a:lumMod val="75000"/>
            </a:schemeClr>
          </a:solidFill>
        </p:spPr>
        <p:txBody>
          <a:bodyPr wrap="square" rtlCol="0">
            <a:spAutoFit/>
          </a:bodyPr>
          <a:lstStyle>
            <a:defPPr>
              <a:defRPr lang="en-US"/>
            </a:defPPr>
            <a:lvl1pPr algn="r">
              <a:defRPr sz="2000" b="1">
                <a:solidFill>
                  <a:schemeClr val="bg1"/>
                </a:solidFill>
              </a:defRPr>
            </a:lvl1pPr>
          </a:lstStyle>
          <a:p>
            <a:r>
              <a:rPr lang="sl-SI" dirty="0"/>
              <a:t>Umeščanje v prostor</a:t>
            </a:r>
          </a:p>
        </p:txBody>
      </p:sp>
      <p:pic>
        <p:nvPicPr>
          <p:cNvPr id="9" name="Slik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8393" y="656159"/>
            <a:ext cx="8011327" cy="6180846"/>
          </a:xfrm>
          <a:prstGeom prst="rect">
            <a:avLst/>
          </a:prstGeom>
        </p:spPr>
      </p:pic>
      <p:pic>
        <p:nvPicPr>
          <p:cNvPr id="10" name="Slik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40" y="2388559"/>
            <a:ext cx="3476153" cy="2333179"/>
          </a:xfrm>
          <a:prstGeom prst="rect">
            <a:avLst/>
          </a:prstGeom>
        </p:spPr>
      </p:pic>
      <p:sp>
        <p:nvSpPr>
          <p:cNvPr id="11" name="TextBox 3"/>
          <p:cNvSpPr txBox="1"/>
          <p:nvPr/>
        </p:nvSpPr>
        <p:spPr>
          <a:xfrm>
            <a:off x="304036" y="5019642"/>
            <a:ext cx="3476153" cy="1631216"/>
          </a:xfrm>
          <a:prstGeom prst="rect">
            <a:avLst/>
          </a:prstGeom>
          <a:noFill/>
        </p:spPr>
        <p:txBody>
          <a:bodyPr wrap="square" rtlCol="0">
            <a:spAutoFit/>
          </a:bodyPr>
          <a:lstStyle/>
          <a:p>
            <a:r>
              <a:rPr lang="sl-SI" sz="2000" dirty="0"/>
              <a:t>Skupna dolžina trenutno načrtovanih nadgradenj železniškega omrežja z DPN je približno 435 km (dolžina vseh prog v RS je 1.207,7 km)</a:t>
            </a:r>
          </a:p>
        </p:txBody>
      </p:sp>
      <p:sp>
        <p:nvSpPr>
          <p:cNvPr id="12" name="Content Placeholder 5">
            <a:extLst>
              <a:ext uri="{FF2B5EF4-FFF2-40B4-BE49-F238E27FC236}">
                <a16:creationId xmlns:a16="http://schemas.microsoft.com/office/drawing/2014/main" id="{2990D8C5-B3FF-41E2-95B6-A8ADA490D951}"/>
              </a:ext>
            </a:extLst>
          </p:cNvPr>
          <p:cNvSpPr txBox="1">
            <a:spLocks/>
          </p:cNvSpPr>
          <p:nvPr/>
        </p:nvSpPr>
        <p:spPr>
          <a:xfrm>
            <a:off x="406574" y="970996"/>
            <a:ext cx="4032448" cy="5023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b="1" dirty="0">
                <a:solidFill>
                  <a:srgbClr val="4F81BD"/>
                </a:solidFill>
              </a:rPr>
              <a:t>ZBIRNI PRIKAZ PRIPRAVE DPN </a:t>
            </a:r>
          </a:p>
        </p:txBody>
      </p:sp>
    </p:spTree>
    <p:extLst>
      <p:ext uri="{BB962C8B-B14F-4D97-AF65-F5344CB8AC3E}">
        <p14:creationId xmlns:p14="http://schemas.microsoft.com/office/powerpoint/2010/main" val="241904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606" y="1089117"/>
            <a:ext cx="10369152" cy="4068869"/>
          </a:xfrm>
        </p:spPr>
        <p:txBody>
          <a:bodyPr/>
          <a:lstStyle/>
          <a:p>
            <a:pPr marL="0" indent="0" algn="just">
              <a:buNone/>
            </a:pPr>
            <a:r>
              <a:rPr lang="sl-SI" sz="2000" b="1" dirty="0">
                <a:solidFill>
                  <a:srgbClr val="0070C0"/>
                </a:solidFill>
                <a:ea typeface="Tahoma" panose="020B0604030504040204" pitchFamily="34" charset="0"/>
                <a:cs typeface="Tahoma" panose="020B0604030504040204" pitchFamily="34" charset="0"/>
              </a:rPr>
              <a:t>Cilji oz. merljivi rezultati (mejniki):</a:t>
            </a:r>
          </a:p>
          <a:p>
            <a:pPr algn="just"/>
            <a:endParaRPr lang="sl-SI" sz="2000" b="1" dirty="0">
              <a:solidFill>
                <a:srgbClr val="0070C0"/>
              </a:solidFill>
              <a:ea typeface="Tahoma" panose="020B0604030504040204" pitchFamily="34" charset="0"/>
              <a:cs typeface="Tahoma" panose="020B0604030504040204" pitchFamily="34" charset="0"/>
            </a:endParaRPr>
          </a:p>
          <a:p>
            <a:pPr marL="400050" indent="-400050" algn="just">
              <a:buFont typeface="+mj-lt"/>
              <a:buAutoNum type="romanUcPeriod"/>
            </a:pPr>
            <a:r>
              <a:rPr lang="sl-SI" sz="2000" b="1" dirty="0">
                <a:ea typeface="Tahoma" panose="020B0604030504040204" pitchFamily="34" charset="0"/>
                <a:cs typeface="Tahoma" panose="020B0604030504040204" pitchFamily="34" charset="0"/>
              </a:rPr>
              <a:t>do leta 2030: </a:t>
            </a:r>
          </a:p>
          <a:p>
            <a:pPr marL="800260" lvl="1" indent="-342969" algn="just">
              <a:buAutoNum type="alphaLcPeriod"/>
            </a:pPr>
            <a:r>
              <a:rPr lang="sl-SI" dirty="0">
                <a:ea typeface="Tahoma" panose="020B0604030504040204" pitchFamily="34" charset="0"/>
                <a:cs typeface="Tahoma" panose="020B0604030504040204" pitchFamily="34" charset="0"/>
              </a:rPr>
              <a:t>Jedrno omrežje: prepustnost (odprava ozkih grl na omrežju) in TEN-T standardi </a:t>
            </a:r>
          </a:p>
          <a:p>
            <a:pPr marL="800260" lvl="1" indent="-342969" algn="just">
              <a:buAutoNum type="alphaLcPeriod"/>
            </a:pPr>
            <a:r>
              <a:rPr lang="sl-SI" dirty="0">
                <a:ea typeface="Tahoma" panose="020B0604030504040204" pitchFamily="34" charset="0"/>
                <a:cs typeface="Tahoma" panose="020B0604030504040204" pitchFamily="34" charset="0"/>
              </a:rPr>
              <a:t>Regionalne proge in glavne proge: taktni promet vlakov (LUR …)</a:t>
            </a:r>
          </a:p>
          <a:p>
            <a:pPr algn="just">
              <a:buAutoNum type="romanUcPeriod"/>
            </a:pPr>
            <a:endParaRPr lang="sl-SI" sz="2000" dirty="0">
              <a:ea typeface="Tahoma" panose="020B0604030504040204" pitchFamily="34" charset="0"/>
              <a:cs typeface="Tahoma" panose="020B0604030504040204" pitchFamily="34" charset="0"/>
            </a:endParaRPr>
          </a:p>
          <a:p>
            <a:pPr algn="just">
              <a:buAutoNum type="romanUcPeriod"/>
            </a:pPr>
            <a:r>
              <a:rPr lang="sl-SI" sz="2000" b="1" dirty="0">
                <a:ea typeface="Tahoma" panose="020B0604030504040204" pitchFamily="34" charset="0"/>
                <a:cs typeface="Tahoma" panose="020B0604030504040204" pitchFamily="34" charset="0"/>
              </a:rPr>
              <a:t>do leta 2040: </a:t>
            </a:r>
            <a:r>
              <a:rPr lang="sl-SI" sz="2000" dirty="0">
                <a:ea typeface="Tahoma" panose="020B0604030504040204" pitchFamily="34" charset="0"/>
                <a:cs typeface="Tahoma" panose="020B0604030504040204" pitchFamily="34" charset="0"/>
              </a:rPr>
              <a:t>konkurenčni potovalni časi </a:t>
            </a:r>
            <a:r>
              <a:rPr lang="pl-PL" sz="2000" dirty="0">
                <a:ea typeface="Tahoma" panose="020B0604030504040204" pitchFamily="34" charset="0"/>
                <a:cs typeface="Tahoma" panose="020B0604030504040204" pitchFamily="34" charset="0"/>
              </a:rPr>
              <a:t>med glavnimi točkami na jedrnem koridorju</a:t>
            </a:r>
            <a:r>
              <a:rPr lang="sl-SI" sz="2000" dirty="0">
                <a:ea typeface="Tahoma" panose="020B0604030504040204" pitchFamily="34" charset="0"/>
                <a:cs typeface="Tahoma" panose="020B0604030504040204" pitchFamily="34" charset="0"/>
              </a:rPr>
              <a:t>  (Ljubljana – Celje - Maribor …)</a:t>
            </a:r>
          </a:p>
          <a:p>
            <a:pPr algn="just">
              <a:buAutoNum type="romanUcPeriod"/>
            </a:pPr>
            <a:endParaRPr lang="sl-SI" sz="2000" dirty="0">
              <a:ea typeface="Tahoma" panose="020B0604030504040204" pitchFamily="34" charset="0"/>
              <a:cs typeface="Tahoma" panose="020B0604030504040204" pitchFamily="34" charset="0"/>
            </a:endParaRPr>
          </a:p>
          <a:p>
            <a:pPr algn="just">
              <a:buAutoNum type="romanUcPeriod"/>
            </a:pPr>
            <a:r>
              <a:rPr lang="sl-SI" sz="2000" b="1" dirty="0">
                <a:ea typeface="Tahoma" panose="020B0604030504040204" pitchFamily="34" charset="0"/>
                <a:cs typeface="Tahoma" panose="020B0604030504040204" pitchFamily="34" charset="0"/>
              </a:rPr>
              <a:t>do leta 2050</a:t>
            </a:r>
            <a:r>
              <a:rPr lang="sl-SI" sz="2000" dirty="0">
                <a:ea typeface="Tahoma" panose="020B0604030504040204" pitchFamily="34" charset="0"/>
                <a:cs typeface="Tahoma" panose="020B0604030504040204" pitchFamily="34" charset="0"/>
              </a:rPr>
              <a:t>: ogljična nevtralnost železniškega prometa</a:t>
            </a:r>
          </a:p>
        </p:txBody>
      </p:sp>
      <p:sp>
        <p:nvSpPr>
          <p:cNvPr id="4" name="Slide Number Placeholder 3"/>
          <p:cNvSpPr>
            <a:spLocks noGrp="1"/>
          </p:cNvSpPr>
          <p:nvPr>
            <p:ph type="sldNum" sz="quarter" idx="12"/>
          </p:nvPr>
        </p:nvSpPr>
        <p:spPr/>
        <p:txBody>
          <a:bodyPr/>
          <a:lstStyle/>
          <a:p>
            <a:pPr defTabSz="457291" fontAlgn="base">
              <a:spcBef>
                <a:spcPct val="0"/>
              </a:spcBef>
              <a:spcAft>
                <a:spcPct val="0"/>
              </a:spcAft>
              <a:defRPr/>
            </a:pPr>
            <a:fld id="{CAD7DE55-5451-45ED-B78D-58F5B17E4567}" type="slidenum">
              <a:rPr lang="en-GB">
                <a:latin typeface="Arial" charset="0"/>
                <a:cs typeface="Arial" charset="0"/>
              </a:rPr>
              <a:pPr defTabSz="457291" fontAlgn="base">
                <a:spcBef>
                  <a:spcPct val="0"/>
                </a:spcBef>
                <a:spcAft>
                  <a:spcPct val="0"/>
                </a:spcAft>
                <a:defRPr/>
              </a:pPr>
              <a:t>16</a:t>
            </a:fld>
            <a:endParaRPr lang="en-GB" dirty="0">
              <a:latin typeface="Arial" charset="0"/>
              <a:cs typeface="Arial" charset="0"/>
            </a:endParaRP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36" y="189068"/>
            <a:ext cx="2838842" cy="426850"/>
          </a:xfrm>
          <a:prstGeom prst="rect">
            <a:avLst/>
          </a:prstGeom>
        </p:spPr>
      </p:pic>
      <p:sp>
        <p:nvSpPr>
          <p:cNvPr id="6" name="TextBox 23"/>
          <p:cNvSpPr txBox="1"/>
          <p:nvPr/>
        </p:nvSpPr>
        <p:spPr>
          <a:xfrm>
            <a:off x="3418470" y="252353"/>
            <a:ext cx="8780457" cy="400110"/>
          </a:xfrm>
          <a:prstGeom prst="rect">
            <a:avLst/>
          </a:prstGeom>
          <a:solidFill>
            <a:srgbClr val="00B050"/>
          </a:solidFill>
        </p:spPr>
        <p:txBody>
          <a:bodyPr wrap="square" rtlCol="0">
            <a:spAutoFit/>
          </a:bodyPr>
          <a:lstStyle>
            <a:defPPr>
              <a:defRPr lang="en-US"/>
            </a:defPPr>
            <a:lvl1pPr algn="r">
              <a:defRPr sz="2000" b="1">
                <a:solidFill>
                  <a:schemeClr val="bg1"/>
                </a:solidFill>
              </a:defRPr>
            </a:lvl1pPr>
          </a:lstStyle>
          <a:p>
            <a:r>
              <a:rPr lang="sl-SI" dirty="0"/>
              <a:t>Cilji in mejniki vizije razvoja slovenskega železniškega omrežja</a:t>
            </a:r>
          </a:p>
        </p:txBody>
      </p:sp>
      <p:sp>
        <p:nvSpPr>
          <p:cNvPr id="13" name="Rectangle 9"/>
          <p:cNvSpPr/>
          <p:nvPr/>
        </p:nvSpPr>
        <p:spPr>
          <a:xfrm>
            <a:off x="6927" y="5707461"/>
            <a:ext cx="12192000" cy="1152128"/>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just"/>
            <a:r>
              <a:rPr lang="sl-SI" sz="1400" dirty="0">
                <a:solidFill>
                  <a:schemeClr val="accent1">
                    <a:lumMod val="75000"/>
                  </a:schemeClr>
                </a:solidFill>
              </a:rPr>
              <a:t>. </a:t>
            </a:r>
          </a:p>
        </p:txBody>
      </p:sp>
      <p:sp>
        <p:nvSpPr>
          <p:cNvPr id="14" name="PoljeZBesedilom 13"/>
          <p:cNvSpPr txBox="1"/>
          <p:nvPr/>
        </p:nvSpPr>
        <p:spPr>
          <a:xfrm>
            <a:off x="522307" y="5707461"/>
            <a:ext cx="11161240" cy="1015663"/>
          </a:xfrm>
          <a:prstGeom prst="rect">
            <a:avLst/>
          </a:prstGeom>
          <a:noFill/>
        </p:spPr>
        <p:txBody>
          <a:bodyPr wrap="square" rtlCol="0">
            <a:spAutoFit/>
          </a:bodyPr>
          <a:lstStyle/>
          <a:p>
            <a:pPr algn="ctr"/>
            <a:r>
              <a:rPr lang="sl-SI" sz="2000" dirty="0">
                <a:solidFill>
                  <a:schemeClr val="bg1"/>
                </a:solidFill>
              </a:rPr>
              <a:t>Scenarij 450 mio EUR za ukrepe razvoja slovenskega železniškega omrežja</a:t>
            </a:r>
          </a:p>
          <a:p>
            <a:pPr algn="ctr"/>
            <a:r>
              <a:rPr lang="sl-SI" sz="2000" dirty="0">
                <a:solidFill>
                  <a:schemeClr val="bg1"/>
                </a:solidFill>
              </a:rPr>
              <a:t>Leta 2030 se bodo že pokazali rezultati drugega investicijskega ciklusa – skrajšanje potovalnih časov primestnega prometa LUR. </a:t>
            </a:r>
          </a:p>
        </p:txBody>
      </p:sp>
    </p:spTree>
    <p:extLst>
      <p:ext uri="{BB962C8B-B14F-4D97-AF65-F5344CB8AC3E}">
        <p14:creationId xmlns:p14="http://schemas.microsoft.com/office/powerpoint/2010/main" val="1980895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14:presetBounceEnd="50000">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14:bounceEnd="50000">
                                          <p:cBhvr additive="base">
                                            <p:cTn id="10" dur="1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1" dur="1500" fill="hold"/>
                                            <p:tgtEl>
                                              <p:spTgt spid="13"/>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16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1500" fill="hold"/>
                                            <p:tgtEl>
                                              <p:spTgt spid="13"/>
                                            </p:tgtEl>
                                            <p:attrNameLst>
                                              <p:attrName>ppt_x</p:attrName>
                                            </p:attrNameLst>
                                          </p:cBhvr>
                                          <p:tavLst>
                                            <p:tav tm="0">
                                              <p:val>
                                                <p:strVal val="#ppt_x"/>
                                              </p:val>
                                            </p:tav>
                                            <p:tav tm="100000">
                                              <p:val>
                                                <p:strVal val="#ppt_x"/>
                                              </p:val>
                                            </p:tav>
                                          </p:tavLst>
                                        </p:anim>
                                        <p:anim calcmode="lin" valueType="num">
                                          <p:cBhvr additive="base">
                                            <p:cTn id="11" dur="1500" fill="hold"/>
                                            <p:tgtEl>
                                              <p:spTgt spid="13"/>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16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ravokotnik 5"/>
          <p:cNvSpPr/>
          <p:nvPr/>
        </p:nvSpPr>
        <p:spPr>
          <a:xfrm>
            <a:off x="334566" y="323518"/>
            <a:ext cx="720080" cy="517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068"/>
            <a:ext cx="2838842" cy="426850"/>
          </a:xfrm>
          <a:prstGeom prst="rect">
            <a:avLst/>
          </a:prstGeom>
        </p:spPr>
      </p:pic>
      <p:sp>
        <p:nvSpPr>
          <p:cNvPr id="8" name="TextBox 23"/>
          <p:cNvSpPr txBox="1"/>
          <p:nvPr/>
        </p:nvSpPr>
        <p:spPr>
          <a:xfrm>
            <a:off x="3142878" y="194744"/>
            <a:ext cx="9047535" cy="415498"/>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endParaRPr lang="en-US" dirty="0"/>
          </a:p>
        </p:txBody>
      </p:sp>
      <p:sp>
        <p:nvSpPr>
          <p:cNvPr id="9" name="Zaobljeni pravokotnik 8"/>
          <p:cNvSpPr/>
          <p:nvPr/>
        </p:nvSpPr>
        <p:spPr>
          <a:xfrm>
            <a:off x="3901601" y="2774950"/>
            <a:ext cx="4402652" cy="12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0" name="PoljeZBesedilom 9"/>
          <p:cNvSpPr txBox="1"/>
          <p:nvPr/>
        </p:nvSpPr>
        <p:spPr>
          <a:xfrm>
            <a:off x="4158711" y="2884413"/>
            <a:ext cx="3888432" cy="1077218"/>
          </a:xfrm>
          <a:prstGeom prst="rect">
            <a:avLst/>
          </a:prstGeom>
          <a:noFill/>
        </p:spPr>
        <p:txBody>
          <a:bodyPr wrap="square" rtlCol="0">
            <a:spAutoFit/>
          </a:bodyPr>
          <a:lstStyle/>
          <a:p>
            <a:pPr algn="ctr"/>
            <a:r>
              <a:rPr lang="sl-SI" sz="3200" b="1" dirty="0"/>
              <a:t>HVALA ZA VAŠO</a:t>
            </a:r>
          </a:p>
          <a:p>
            <a:pPr algn="ctr"/>
            <a:r>
              <a:rPr lang="sl-SI" sz="3200" b="1" dirty="0"/>
              <a:t>POZORNOST</a:t>
            </a:r>
          </a:p>
        </p:txBody>
      </p:sp>
      <p:sp>
        <p:nvSpPr>
          <p:cNvPr id="11" name="Rectangle 9"/>
          <p:cNvSpPr/>
          <p:nvPr/>
        </p:nvSpPr>
        <p:spPr>
          <a:xfrm>
            <a:off x="6927" y="5302002"/>
            <a:ext cx="12192000" cy="1557586"/>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12" name="PoljeZBesedilom 11"/>
          <p:cNvSpPr txBox="1"/>
          <p:nvPr/>
        </p:nvSpPr>
        <p:spPr>
          <a:xfrm>
            <a:off x="757917" y="5806058"/>
            <a:ext cx="10690020" cy="584775"/>
          </a:xfrm>
          <a:prstGeom prst="rect">
            <a:avLst/>
          </a:prstGeom>
          <a:noFill/>
        </p:spPr>
        <p:txBody>
          <a:bodyPr wrap="square" rtlCol="0">
            <a:spAutoFit/>
          </a:bodyPr>
          <a:lstStyle/>
          <a:p>
            <a:pPr algn="ctr"/>
            <a:r>
              <a:rPr lang="sl-SI" sz="1600" dirty="0">
                <a:solidFill>
                  <a:schemeClr val="bg1"/>
                </a:solidFill>
                <a:latin typeface="Calibri" panose="020F0502020204030204" pitchFamily="34" charset="0"/>
                <a:ea typeface="Calibri" panose="020F0502020204030204" pitchFamily="34" charset="0"/>
                <a:cs typeface="Calibri" panose="020F0502020204030204" pitchFamily="34" charset="0"/>
              </a:rPr>
              <a:t>Goran Korošec, Direkcija RS za infrastrukturo</a:t>
            </a:r>
          </a:p>
          <a:p>
            <a:pPr algn="ctr"/>
            <a:r>
              <a:rPr lang="sl-SI" sz="1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Ljubljana, oktober</a:t>
            </a:r>
            <a:r>
              <a:rPr lang="sv-SE" sz="1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202</a:t>
            </a:r>
            <a:r>
              <a:rPr lang="sl-SI" sz="1600" dirty="0">
                <a:solidFill>
                  <a:schemeClr val="bg1"/>
                </a:solidFill>
                <a:latin typeface="Calibri" panose="020F0502020204030204" pitchFamily="34" charset="0"/>
                <a:ea typeface="Calibri" panose="020F0502020204030204" pitchFamily="34" charset="0"/>
                <a:cs typeface="Calibri" panose="020F0502020204030204" pitchFamily="34" charset="0"/>
              </a:rPr>
              <a:t>4</a:t>
            </a:r>
            <a:endParaRPr lang="sv-SE"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3579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14:presetBounceEnd="50000">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14:bounceEnd="50000">
                                          <p:cBhvr additive="base">
                                            <p:cTn id="10" dur="1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1" dur="1500" fill="hold"/>
                                            <p:tgtEl>
                                              <p:spTgt spid="11"/>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160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500" fill="hold"/>
                                            <p:tgtEl>
                                              <p:spTgt spid="11"/>
                                            </p:tgtEl>
                                            <p:attrNameLst>
                                              <p:attrName>ppt_x</p:attrName>
                                            </p:attrNameLst>
                                          </p:cBhvr>
                                          <p:tavLst>
                                            <p:tav tm="0">
                                              <p:val>
                                                <p:strVal val="#ppt_x"/>
                                              </p:val>
                                            </p:tav>
                                            <p:tav tm="100000">
                                              <p:val>
                                                <p:strVal val="#ppt_x"/>
                                              </p:val>
                                            </p:tav>
                                          </p:tavLst>
                                        </p:anim>
                                        <p:anim calcmode="lin" valueType="num">
                                          <p:cBhvr additive="base">
                                            <p:cTn id="11" dur="1500" fill="hold"/>
                                            <p:tgtEl>
                                              <p:spTgt spid="11"/>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160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036" y="909514"/>
            <a:ext cx="10971372" cy="3168352"/>
          </a:xfrm>
        </p:spPr>
        <p:txBody>
          <a:bodyPr/>
          <a:lstStyle/>
          <a:p>
            <a:pPr marL="342900" indent="-342900" algn="just">
              <a:buFont typeface="+mj-lt"/>
              <a:buAutoNum type="arabicPeriod"/>
            </a:pPr>
            <a:r>
              <a:rPr lang="sl-SI" sz="2000" b="1" dirty="0"/>
              <a:t>Prvi investicijski cikel </a:t>
            </a:r>
            <a:r>
              <a:rPr lang="sl-SI" sz="2000" dirty="0"/>
              <a:t>– nadgradnja obstoječih prog prvenstveno odpravi ozkih grl in ukrepom, ki omogočajo zmogljivost za trenutni in pričakovani obseg prometa tovornih vlakov ter za doseganje TEN-T standardov – </a:t>
            </a:r>
            <a:r>
              <a:rPr lang="sl-SI" sz="2000" b="1" dirty="0">
                <a:solidFill>
                  <a:srgbClr val="0070C0"/>
                </a:solidFill>
              </a:rPr>
              <a:t>v smislu zaostanka glede parametrov, ki jih že imajo tuje železnice</a:t>
            </a:r>
          </a:p>
          <a:p>
            <a:pPr marL="342900" indent="-342900" algn="just">
              <a:buFont typeface="+mj-lt"/>
              <a:buAutoNum type="arabicPeriod"/>
            </a:pPr>
            <a:endParaRPr lang="sl-SI" sz="2000" b="1" dirty="0">
              <a:solidFill>
                <a:srgbClr val="0070C0"/>
              </a:solidFill>
            </a:endParaRPr>
          </a:p>
          <a:p>
            <a:pPr marL="342900" indent="-342900" algn="just">
              <a:buFont typeface="+mj-lt"/>
              <a:buAutoNum type="arabicPeriod"/>
            </a:pPr>
            <a:r>
              <a:rPr lang="sl-SI" sz="2000" b="1" dirty="0"/>
              <a:t>Drugi investicijski cikel </a:t>
            </a:r>
            <a:r>
              <a:rPr lang="sl-SI" sz="2000" dirty="0"/>
              <a:t>– nadgradnja obstoječih prog za krajše potovalne čase potniških vlakov, za zagotovitev taktnega prometa v območju ter gradnja novih prog – </a:t>
            </a:r>
            <a:r>
              <a:rPr lang="sl-SI" sz="2000" b="1" dirty="0">
                <a:solidFill>
                  <a:srgbClr val="0070C0"/>
                </a:solidFill>
              </a:rPr>
              <a:t>v smislu konkurenčnega železniškega prometa</a:t>
            </a:r>
          </a:p>
          <a:p>
            <a:pPr marL="342900" indent="-342900" algn="just">
              <a:buFont typeface="+mj-lt"/>
              <a:buAutoNum type="arabicPeriod"/>
            </a:pPr>
            <a:endParaRPr lang="sl-SI" sz="2000" b="1" dirty="0">
              <a:solidFill>
                <a:srgbClr val="0070C0"/>
              </a:solidFill>
            </a:endParaRPr>
          </a:p>
          <a:p>
            <a:pPr marL="0" indent="0" algn="just">
              <a:buNone/>
            </a:pPr>
            <a:endParaRPr lang="sl-SI" sz="1600" b="1" dirty="0">
              <a:solidFill>
                <a:srgbClr val="0070C0"/>
              </a:solidFill>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068"/>
            <a:ext cx="2838842" cy="426850"/>
          </a:xfrm>
          <a:prstGeom prst="rect">
            <a:avLst/>
          </a:prstGeom>
        </p:spPr>
      </p:pic>
      <p:sp>
        <p:nvSpPr>
          <p:cNvPr id="6" name="TextBox 23"/>
          <p:cNvSpPr txBox="1"/>
          <p:nvPr/>
        </p:nvSpPr>
        <p:spPr>
          <a:xfrm>
            <a:off x="3399263" y="215808"/>
            <a:ext cx="8780457" cy="400110"/>
          </a:xfrm>
          <a:prstGeom prst="rect">
            <a:avLst/>
          </a:prstGeom>
          <a:solidFill>
            <a:srgbClr val="4F81BD"/>
          </a:solidFill>
          <a:ln>
            <a:solidFill>
              <a:schemeClr val="accent1"/>
            </a:solidFill>
          </a:ln>
        </p:spPr>
        <p:txBody>
          <a:bodyPr wrap="square" rtlCol="0">
            <a:spAutoFit/>
          </a:bodyPr>
          <a:lstStyle>
            <a:defPPr>
              <a:defRPr lang="en-US"/>
            </a:defPPr>
            <a:lvl1pPr algn="r">
              <a:defRPr sz="2000" b="1">
                <a:solidFill>
                  <a:schemeClr val="bg1"/>
                </a:solidFill>
              </a:defRPr>
            </a:lvl1pPr>
          </a:lstStyle>
          <a:p>
            <a:r>
              <a:rPr lang="sl-SI" dirty="0"/>
              <a:t>Investicijski cikli in rezultati projektov javne železniške infrastrukture</a:t>
            </a:r>
          </a:p>
        </p:txBody>
      </p:sp>
      <p:graphicFrame>
        <p:nvGraphicFramePr>
          <p:cNvPr id="11" name="Grafikon 10"/>
          <p:cNvGraphicFramePr/>
          <p:nvPr>
            <p:extLst>
              <p:ext uri="{D42A27DB-BD31-4B8C-83A1-F6EECF244321}">
                <p14:modId xmlns:p14="http://schemas.microsoft.com/office/powerpoint/2010/main" val="2450027"/>
              </p:ext>
            </p:extLst>
          </p:nvPr>
        </p:nvGraphicFramePr>
        <p:xfrm>
          <a:off x="2134766" y="3717826"/>
          <a:ext cx="7018683" cy="2592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69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068"/>
            <a:ext cx="2838842" cy="426850"/>
          </a:xfrm>
          <a:prstGeom prst="rect">
            <a:avLst/>
          </a:prstGeom>
        </p:spPr>
      </p:pic>
      <p:sp>
        <p:nvSpPr>
          <p:cNvPr id="4" name="TextBox 23"/>
          <p:cNvSpPr txBox="1"/>
          <p:nvPr/>
        </p:nvSpPr>
        <p:spPr>
          <a:xfrm>
            <a:off x="3399263" y="215808"/>
            <a:ext cx="8780457" cy="400110"/>
          </a:xfrm>
          <a:prstGeom prst="rect">
            <a:avLst/>
          </a:prstGeom>
          <a:solidFill>
            <a:srgbClr val="4F81BD"/>
          </a:solidFill>
          <a:ln>
            <a:solidFill>
              <a:schemeClr val="accent1"/>
            </a:solidFill>
          </a:ln>
        </p:spPr>
        <p:txBody>
          <a:bodyPr wrap="square" rtlCol="0">
            <a:spAutoFit/>
          </a:bodyPr>
          <a:lstStyle>
            <a:defPPr>
              <a:defRPr lang="en-US"/>
            </a:defPPr>
            <a:lvl1pPr algn="r">
              <a:defRPr sz="2000" b="1">
                <a:solidFill>
                  <a:schemeClr val="bg1"/>
                </a:solidFill>
              </a:defRPr>
            </a:lvl1pPr>
          </a:lstStyle>
          <a:p>
            <a:r>
              <a:rPr lang="sl-SI" dirty="0"/>
              <a:t>Aktivnosti na slovenskem železniškem omrežju</a:t>
            </a:r>
          </a:p>
        </p:txBody>
      </p:sp>
      <p:pic>
        <p:nvPicPr>
          <p:cNvPr id="5" name="Picture 5" descr="A map of a city&#10;&#10;Description automatically generated">
            <a:extLst>
              <a:ext uri="{FF2B5EF4-FFF2-40B4-BE49-F238E27FC236}">
                <a16:creationId xmlns:a16="http://schemas.microsoft.com/office/drawing/2014/main" id="{887E70F4-E65E-1C3A-45AD-C90C4E8A6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31" y="615918"/>
            <a:ext cx="8917479" cy="6117391"/>
          </a:xfrm>
          <a:prstGeom prst="rect">
            <a:avLst/>
          </a:prstGeom>
        </p:spPr>
      </p:pic>
      <p:pic>
        <p:nvPicPr>
          <p:cNvPr id="6" name="Picture 12" descr="A green and orange sign&#10;&#10;Description automatically generated with medium confidence">
            <a:extLst>
              <a:ext uri="{FF2B5EF4-FFF2-40B4-BE49-F238E27FC236}">
                <a16:creationId xmlns:a16="http://schemas.microsoft.com/office/drawing/2014/main" id="{E81D4E58-5F8E-0C18-769D-BBB782EBA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342" y="5518026"/>
            <a:ext cx="4524844" cy="1082028"/>
          </a:xfrm>
          <a:prstGeom prst="rect">
            <a:avLst/>
          </a:prstGeom>
        </p:spPr>
      </p:pic>
    </p:spTree>
    <p:extLst>
      <p:ext uri="{BB962C8B-B14F-4D97-AF65-F5344CB8AC3E}">
        <p14:creationId xmlns:p14="http://schemas.microsoft.com/office/powerpoint/2010/main" val="472571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14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9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marL="0" marR="0" lvl="0" indent="0" algn="just" defTabSz="1088502" rtl="0" eaLnBrk="1" fontAlgn="auto" latinLnBrk="0" hangingPunct="1">
              <a:lnSpc>
                <a:spcPct val="100000"/>
              </a:lnSpc>
              <a:spcBef>
                <a:spcPct val="0"/>
              </a:spcBef>
              <a:spcAft>
                <a:spcPts val="0"/>
              </a:spcAft>
              <a:buClrTx/>
              <a:buSzTx/>
              <a:buFontTx/>
              <a:buNone/>
              <a:tabLst/>
              <a:defRPr/>
            </a:pPr>
            <a:endParaRPr kumimoji="0" lang="en-US" sz="1300" b="0" i="0" u="none" strike="noStrike" kern="1200" cap="none" spc="0" normalizeH="0" baseline="0" noProof="0" dirty="0">
              <a:ln>
                <a:noFill/>
              </a:ln>
              <a:solidFill>
                <a:prstClr val="black">
                  <a:lumMod val="65000"/>
                  <a:lumOff val="35000"/>
                </a:prstClr>
              </a:solidFill>
              <a:effectLst/>
              <a:uLnTx/>
              <a:uFillTx/>
              <a:latin typeface="Source Sans Pro Black" charset="0"/>
            </a:endParaRPr>
          </a:p>
        </p:txBody>
      </p:sp>
      <p:sp>
        <p:nvSpPr>
          <p:cNvPr id="13" name="TextBox 2"/>
          <p:cNvSpPr txBox="1"/>
          <p:nvPr/>
        </p:nvSpPr>
        <p:spPr>
          <a:xfrm>
            <a:off x="262558" y="1033076"/>
            <a:ext cx="5721099" cy="3416320"/>
          </a:xfrm>
          <a:prstGeom prst="rect">
            <a:avLst/>
          </a:prstGeom>
          <a:solidFill>
            <a:schemeClr val="tx2">
              <a:lumMod val="20000"/>
              <a:lumOff val="80000"/>
            </a:schemeClr>
          </a:solidFill>
        </p:spPr>
        <p:txBody>
          <a:bodyPr wrap="square"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kumimoji="0" lang="sl-SI" sz="1800" b="1" i="0" u="none" strike="noStrike" kern="1200" cap="none" spc="0" normalizeH="0" baseline="0" noProof="0" dirty="0">
                <a:ln>
                  <a:noFill/>
                </a:ln>
                <a:solidFill>
                  <a:prstClr val="black"/>
                </a:solidFill>
                <a:effectLst/>
                <a:uLnTx/>
                <a:uFillTx/>
                <a:latin typeface="Calibri"/>
                <a:ea typeface="+mn-ea"/>
                <a:cs typeface="+mn-cs"/>
              </a:rPr>
              <a:t>1. faza: nadgradnja železniške postaje Ljubljana</a:t>
            </a:r>
          </a:p>
          <a:p>
            <a:pPr marL="0" marR="0" lvl="0" indent="0" algn="l" defTabSz="1088502"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prstClr val="black"/>
                </a:solidFill>
                <a:effectLst/>
                <a:uLnTx/>
                <a:uFillTx/>
                <a:latin typeface="Calibri"/>
                <a:ea typeface="+mn-ea"/>
                <a:cs typeface="+mn-cs"/>
              </a:rPr>
              <a:t>EU </a:t>
            </a:r>
            <a:r>
              <a:rPr kumimoji="0" lang="sl-SI" sz="1800" b="0" i="0" u="none" strike="noStrike" kern="1200" cap="none" spc="0" normalizeH="0" baseline="0" noProof="0" dirty="0">
                <a:ln>
                  <a:noFill/>
                </a:ln>
                <a:solidFill>
                  <a:prstClr val="black"/>
                </a:solidFill>
                <a:effectLst/>
                <a:uLnTx/>
                <a:uFillTx/>
                <a:latin typeface="Calibri"/>
                <a:ea typeface="+mn-ea"/>
                <a:cs typeface="+mn-cs"/>
              </a:rPr>
              <a:t>sredstva – IPE: 1,87 mio EUR za projektiranje</a:t>
            </a:r>
          </a:p>
          <a:p>
            <a:pPr lvl="0"/>
            <a:r>
              <a:rPr kumimoji="0" lang="sl-SI" sz="1800" b="0" i="0" u="none" strike="noStrike" kern="1200" cap="none" spc="0" normalizeH="0" baseline="0" noProof="0" dirty="0">
                <a:ln>
                  <a:noFill/>
                </a:ln>
                <a:solidFill>
                  <a:prstClr val="black"/>
                </a:solidFill>
                <a:effectLst/>
                <a:uLnTx/>
                <a:uFillTx/>
                <a:latin typeface="Calibri"/>
                <a:ea typeface="+mn-ea"/>
                <a:cs typeface="+mn-cs"/>
              </a:rPr>
              <a:t>EU </a:t>
            </a:r>
            <a:r>
              <a:rPr lang="sl-SI" sz="1800" dirty="0">
                <a:solidFill>
                  <a:prstClr val="black"/>
                </a:solidFill>
              </a:rPr>
              <a:t>povratna sredstva – </a:t>
            </a:r>
            <a:r>
              <a:rPr lang="sl-SI" sz="1800" dirty="0" smtClean="0">
                <a:solidFill>
                  <a:prstClr val="black"/>
                </a:solidFill>
              </a:rPr>
              <a:t>NOO: </a:t>
            </a:r>
            <a:r>
              <a:rPr kumimoji="0" lang="sl-SI" sz="1800" b="0" i="0" u="none" strike="noStrike" kern="1200" cap="none" spc="0" normalizeH="0" baseline="0" noProof="0" dirty="0" smtClean="0">
                <a:ln>
                  <a:noFill/>
                </a:ln>
                <a:solidFill>
                  <a:prstClr val="black"/>
                </a:solidFill>
                <a:effectLst/>
                <a:uLnTx/>
                <a:uFillTx/>
                <a:latin typeface="Calibri"/>
                <a:ea typeface="+mn-ea"/>
                <a:cs typeface="+mn-cs"/>
              </a:rPr>
              <a:t>239,03 </a:t>
            </a:r>
            <a:r>
              <a:rPr kumimoji="0" lang="sl-SI" sz="1800" b="0" i="0" u="none" strike="noStrike" kern="1200" cap="none" spc="0" normalizeH="0" baseline="0" noProof="0" dirty="0">
                <a:ln>
                  <a:noFill/>
                </a:ln>
                <a:solidFill>
                  <a:prstClr val="black"/>
                </a:solidFill>
                <a:effectLst/>
                <a:uLnTx/>
                <a:uFillTx/>
                <a:latin typeface="Calibri"/>
                <a:ea typeface="+mn-ea"/>
                <a:cs typeface="+mn-cs"/>
              </a:rPr>
              <a:t>mio EUR za </a:t>
            </a:r>
            <a:r>
              <a:rPr kumimoji="0" lang="sl-SI" sz="1800" b="0" i="0" u="none" strike="noStrike" kern="1200" cap="none" spc="0" normalizeH="0" baseline="0" noProof="0" dirty="0" smtClean="0">
                <a:ln>
                  <a:noFill/>
                </a:ln>
                <a:solidFill>
                  <a:prstClr val="black"/>
                </a:solidFill>
                <a:effectLst/>
                <a:uLnTx/>
                <a:uFillTx/>
                <a:latin typeface="Calibri"/>
                <a:ea typeface="+mn-ea"/>
                <a:cs typeface="+mn-cs"/>
              </a:rPr>
              <a:t>izvedbo</a:t>
            </a:r>
          </a:p>
          <a:p>
            <a:pPr lvl="0"/>
            <a:endParaRPr lang="sl-SI" sz="1800" dirty="0" smtClean="0">
              <a:solidFill>
                <a:prstClr val="black"/>
              </a:solidFill>
              <a:latin typeface="Calibri"/>
            </a:endParaRPr>
          </a:p>
          <a:p>
            <a:pPr fontAlgn="base"/>
            <a:r>
              <a:rPr lang="sl-SI" sz="1800" dirty="0" smtClean="0">
                <a:solidFill>
                  <a:prstClr val="black"/>
                </a:solidFill>
                <a:latin typeface="Calibri"/>
              </a:rPr>
              <a:t>Sklop </a:t>
            </a:r>
            <a:r>
              <a:rPr lang="sl-SI" sz="1800" dirty="0">
                <a:solidFill>
                  <a:prstClr val="black"/>
                </a:solidFill>
                <a:latin typeface="Calibri"/>
              </a:rPr>
              <a:t>A - </a:t>
            </a:r>
            <a:r>
              <a:rPr lang="sl-SI" sz="1800" dirty="0" smtClean="0">
                <a:solidFill>
                  <a:prstClr val="black"/>
                </a:solidFill>
                <a:latin typeface="Calibri"/>
              </a:rPr>
              <a:t>nadvoz </a:t>
            </a:r>
            <a:r>
              <a:rPr lang="sl-SI" sz="1800" dirty="0">
                <a:solidFill>
                  <a:prstClr val="black"/>
                </a:solidFill>
                <a:latin typeface="Calibri"/>
              </a:rPr>
              <a:t>čez Dunajsko cesto</a:t>
            </a:r>
            <a:r>
              <a:rPr lang="sl-SI" sz="1800" dirty="0">
                <a:latin typeface="Calibri"/>
              </a:rPr>
              <a:t/>
            </a:r>
            <a:br>
              <a:rPr lang="sl-SI" sz="1800" dirty="0">
                <a:latin typeface="Calibri"/>
              </a:rPr>
            </a:br>
            <a:r>
              <a:rPr lang="sl-SI" sz="1800" dirty="0" smtClean="0">
                <a:latin typeface="Calibri"/>
              </a:rPr>
              <a:t>Izvedba: </a:t>
            </a:r>
            <a:r>
              <a:rPr lang="sl-SI" sz="1800" dirty="0">
                <a:latin typeface="Calibri"/>
              </a:rPr>
              <a:t>2023–2025</a:t>
            </a:r>
          </a:p>
          <a:p>
            <a:pPr fontAlgn="base"/>
            <a:endParaRPr lang="sl-SI" sz="1800" dirty="0" smtClean="0">
              <a:solidFill>
                <a:prstClr val="black"/>
              </a:solidFill>
              <a:latin typeface="Calibri"/>
            </a:endParaRPr>
          </a:p>
          <a:p>
            <a:pPr fontAlgn="base"/>
            <a:r>
              <a:rPr lang="sl-SI" sz="1800" dirty="0" smtClean="0">
                <a:solidFill>
                  <a:prstClr val="black"/>
                </a:solidFill>
                <a:latin typeface="Calibri"/>
              </a:rPr>
              <a:t>Sklop </a:t>
            </a:r>
            <a:r>
              <a:rPr lang="sl-SI" sz="1800" dirty="0">
                <a:solidFill>
                  <a:prstClr val="black"/>
                </a:solidFill>
                <a:latin typeface="Calibri"/>
              </a:rPr>
              <a:t>B+C - nadgradnja osrednjega dela </a:t>
            </a:r>
            <a:r>
              <a:rPr lang="sl-SI" sz="1800" dirty="0" smtClean="0">
                <a:solidFill>
                  <a:prstClr val="black"/>
                </a:solidFill>
                <a:latin typeface="Calibri"/>
              </a:rPr>
              <a:t>ŽP Ljubljana</a:t>
            </a:r>
            <a:r>
              <a:rPr lang="sl-SI" dirty="0"/>
              <a:t/>
            </a:r>
            <a:br>
              <a:rPr lang="sl-SI" dirty="0"/>
            </a:br>
            <a:r>
              <a:rPr lang="sl-SI" sz="1800" dirty="0" smtClean="0">
                <a:latin typeface="Calibri"/>
              </a:rPr>
              <a:t>Izvedba: </a:t>
            </a:r>
            <a:r>
              <a:rPr lang="sl-SI" sz="1800" dirty="0" smtClean="0">
                <a:latin typeface="Calibri"/>
              </a:rPr>
              <a:t>2024–2026</a:t>
            </a:r>
          </a:p>
          <a:p>
            <a:pPr fontAlgn="base"/>
            <a:endParaRPr lang="sl-SI" sz="1800" dirty="0">
              <a:latin typeface="Calibri"/>
            </a:endParaRPr>
          </a:p>
          <a:p>
            <a:pPr fontAlgn="base"/>
            <a:r>
              <a:rPr lang="sl-SI" sz="1800" dirty="0" smtClean="0">
                <a:latin typeface="Calibri"/>
              </a:rPr>
              <a:t>Sklop D – v teku je projektiranje</a:t>
            </a:r>
            <a:endParaRPr lang="sl-SI" sz="1800" dirty="0">
              <a:latin typeface="Calibri"/>
            </a:endParaRPr>
          </a:p>
        </p:txBody>
      </p:sp>
      <p:sp>
        <p:nvSpPr>
          <p:cNvPr id="17" name="TextBox 23"/>
          <p:cNvSpPr txBox="1"/>
          <p:nvPr/>
        </p:nvSpPr>
        <p:spPr>
          <a:xfrm>
            <a:off x="3286894" y="189434"/>
            <a:ext cx="8903519" cy="400110"/>
          </a:xfrm>
          <a:prstGeom prst="rect">
            <a:avLst/>
          </a:prstGeom>
          <a:solidFill>
            <a:srgbClr val="4F81BD"/>
          </a:solidFill>
        </p:spPr>
        <p:txBody>
          <a:bodyPr wrap="square" rtlCol="0">
            <a:spAutoFit/>
          </a:bodyPr>
          <a:lstStyle>
            <a:defPPr>
              <a:defRPr lang="en-US"/>
            </a:defPPr>
            <a:lvl1pPr algn="r">
              <a:defRPr sz="2000" b="1">
                <a:solidFill>
                  <a:schemeClr val="bg1"/>
                </a:solidFill>
              </a:defRPr>
            </a:lvl1pPr>
          </a:lstStyle>
          <a:p>
            <a:pPr marL="0" marR="0" lvl="0" indent="0" algn="r" defTabSz="1088502" rtl="0" eaLnBrk="1" fontAlgn="auto" latinLnBrk="0" hangingPunct="1">
              <a:lnSpc>
                <a:spcPct val="100000"/>
              </a:lnSpc>
              <a:spcBef>
                <a:spcPts val="0"/>
              </a:spcBef>
              <a:spcAft>
                <a:spcPts val="0"/>
              </a:spcAft>
              <a:buClrTx/>
              <a:buSzTx/>
              <a:buFontTx/>
              <a:buNone/>
              <a:tabLst/>
              <a:defRPr/>
            </a:pPr>
            <a:r>
              <a:rPr kumimoji="0" lang="sl-SI" sz="2000" b="1" i="0" u="none" strike="noStrike" kern="1200" cap="none" spc="0" normalizeH="0" baseline="0" noProof="0" dirty="0">
                <a:ln>
                  <a:noFill/>
                </a:ln>
                <a:solidFill>
                  <a:prstClr val="white"/>
                </a:solidFill>
                <a:effectLst/>
                <a:uLnTx/>
                <a:uFillTx/>
                <a:latin typeface="Calibri"/>
                <a:ea typeface="+mn-ea"/>
                <a:cs typeface="+mn-cs"/>
              </a:rPr>
              <a:t>NADGRADNJA ŽELEZNIŠKEGA OBMOČJA LJUBLJANSKIH POSTAJ</a:t>
            </a:r>
          </a:p>
        </p:txBody>
      </p:sp>
      <p:sp>
        <p:nvSpPr>
          <p:cNvPr id="18" name="TextBox 2"/>
          <p:cNvSpPr txBox="1"/>
          <p:nvPr/>
        </p:nvSpPr>
        <p:spPr>
          <a:xfrm>
            <a:off x="6167258" y="1036352"/>
            <a:ext cx="5756076" cy="1477328"/>
          </a:xfrm>
          <a:prstGeom prst="rect">
            <a:avLst/>
          </a:prstGeom>
          <a:solidFill>
            <a:schemeClr val="tx2">
              <a:lumMod val="20000"/>
              <a:lumOff val="80000"/>
            </a:schemeClr>
          </a:solidFill>
        </p:spPr>
        <p:txBody>
          <a:bodyPr wrap="square"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kumimoji="0" lang="sl-SI" sz="1800" b="1" i="0" u="none" strike="noStrike" kern="1200" cap="none" spc="0" normalizeH="0" baseline="0" noProof="0" dirty="0">
                <a:ln>
                  <a:noFill/>
                </a:ln>
                <a:solidFill>
                  <a:prstClr val="black"/>
                </a:solidFill>
                <a:effectLst/>
                <a:uLnTx/>
                <a:uFillTx/>
                <a:latin typeface="Calibri"/>
                <a:ea typeface="+mn-ea"/>
                <a:cs typeface="+mn-cs"/>
              </a:rPr>
              <a:t>2. faza: nadgradnja železniških postaj Ljubljana Šiška, Ljubljana, Ljubljana Moste, Polje in Zalog ter odsekov med postajami</a:t>
            </a:r>
          </a:p>
          <a:p>
            <a:pPr marL="0" marR="0" lvl="0" indent="0" algn="l" defTabSz="1088502"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88502"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prstClr val="black"/>
                </a:solidFill>
                <a:effectLst/>
                <a:uLnTx/>
                <a:uFillTx/>
                <a:latin typeface="Calibri"/>
                <a:ea typeface="+mn-ea"/>
                <a:cs typeface="+mn-cs"/>
              </a:rPr>
              <a:t>EU </a:t>
            </a:r>
            <a:r>
              <a:rPr kumimoji="0" lang="sl-SI" sz="1800" b="0" i="0" u="none" strike="noStrike" kern="1200" cap="none" spc="0" normalizeH="0" baseline="0" noProof="0" dirty="0">
                <a:ln>
                  <a:noFill/>
                </a:ln>
                <a:solidFill>
                  <a:prstClr val="black"/>
                </a:solidFill>
                <a:effectLst/>
                <a:uLnTx/>
                <a:uFillTx/>
                <a:latin typeface="Calibri"/>
                <a:ea typeface="+mn-ea"/>
                <a:cs typeface="+mn-cs"/>
              </a:rPr>
              <a:t>sredstva - IPE: 6,59 mio EUR za </a:t>
            </a:r>
            <a:r>
              <a:rPr kumimoji="0" lang="sl-SI" sz="1800" b="0" i="0" u="none" strike="noStrike" kern="1200" cap="none" spc="0" normalizeH="0" baseline="0" noProof="0" dirty="0" smtClean="0">
                <a:ln>
                  <a:noFill/>
                </a:ln>
                <a:solidFill>
                  <a:prstClr val="black"/>
                </a:solidFill>
                <a:effectLst/>
                <a:uLnTx/>
                <a:uFillTx/>
                <a:latin typeface="Calibri"/>
                <a:ea typeface="+mn-ea"/>
                <a:cs typeface="+mn-cs"/>
              </a:rPr>
              <a:t>projektiranje,</a:t>
            </a:r>
            <a:r>
              <a:rPr kumimoji="0" lang="sl-SI" sz="1800" b="0" i="0" u="none" strike="noStrike" kern="1200" cap="none" spc="0" normalizeH="0" noProof="0" dirty="0" smtClean="0">
                <a:ln>
                  <a:noFill/>
                </a:ln>
                <a:solidFill>
                  <a:prstClr val="black"/>
                </a:solidFill>
                <a:effectLst/>
                <a:uLnTx/>
                <a:uFillTx/>
                <a:latin typeface="Calibri"/>
                <a:ea typeface="+mn-ea"/>
                <a:cs typeface="+mn-cs"/>
              </a:rPr>
              <a:t> ki je v teku.</a:t>
            </a:r>
            <a:endParaRPr kumimoji="0" lang="sl-S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Pravokotnik 11"/>
          <p:cNvSpPr/>
          <p:nvPr/>
        </p:nvSpPr>
        <p:spPr>
          <a:xfrm>
            <a:off x="262558" y="26144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sl-SI" sz="2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434"/>
            <a:ext cx="2838842" cy="426850"/>
          </a:xfrm>
          <a:prstGeom prst="rect">
            <a:avLst/>
          </a:prstGeom>
        </p:spPr>
      </p:pic>
      <p:pic>
        <p:nvPicPr>
          <p:cNvPr id="16" name="Picture 15">
            <a:extLst>
              <a:ext uri="{FF2B5EF4-FFF2-40B4-BE49-F238E27FC236}">
                <a16:creationId xmlns:a16="http://schemas.microsoft.com/office/drawing/2014/main" id="{EDF4BE13-51EC-4A0A-B3CF-ABBCB889FE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7666" y="4865612"/>
            <a:ext cx="3442253" cy="1749842"/>
          </a:xfrm>
          <a:prstGeom prst="rect">
            <a:avLst/>
          </a:prstGeom>
          <a:effectLst>
            <a:outerShdw blurRad="63500" sx="102000" sy="102000" algn="ctr" rotWithShape="0">
              <a:prstClr val="black">
                <a:alpha val="40000"/>
              </a:prstClr>
            </a:outerShdw>
          </a:effectLst>
        </p:spPr>
      </p:pic>
      <p:pic>
        <p:nvPicPr>
          <p:cNvPr id="14" name="Picture 16">
            <a:extLst>
              <a:ext uri="{FF2B5EF4-FFF2-40B4-BE49-F238E27FC236}">
                <a16:creationId xmlns:a16="http://schemas.microsoft.com/office/drawing/2014/main" id="{5A4D0DF8-4851-4AC5-950F-5214C29672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37533">
            <a:off x="7258515" y="2940533"/>
            <a:ext cx="4341800" cy="2333211"/>
          </a:xfrm>
          <a:prstGeom prst="rect">
            <a:avLst/>
          </a:prstGeom>
          <a:effectLst>
            <a:outerShdw blurRad="63500" sx="102000" sy="102000" algn="ctr" rotWithShape="0">
              <a:prstClr val="black">
                <a:alpha val="40000"/>
              </a:prstClr>
            </a:outerShdw>
          </a:effectLst>
        </p:spPr>
      </p:pic>
      <p:pic>
        <p:nvPicPr>
          <p:cNvPr id="22" name="Picture 17">
            <a:extLst>
              <a:ext uri="{FF2B5EF4-FFF2-40B4-BE49-F238E27FC236}">
                <a16:creationId xmlns:a16="http://schemas.microsoft.com/office/drawing/2014/main" id="{63AB31B8-1840-4939-AF07-FF1EF39B7C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58" y="4869954"/>
            <a:ext cx="3744416" cy="1748743"/>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7"/>
          <a:stretch>
            <a:fillRect/>
          </a:stretch>
        </p:blipFill>
        <p:spPr>
          <a:xfrm>
            <a:off x="8111430" y="5797667"/>
            <a:ext cx="801539" cy="817787"/>
          </a:xfrm>
          <a:prstGeom prst="rect">
            <a:avLst/>
          </a:prstGeom>
        </p:spPr>
      </p:pic>
      <p:pic>
        <p:nvPicPr>
          <p:cNvPr id="3" name="Picture 2"/>
          <p:cNvPicPr>
            <a:picLocks noChangeAspect="1"/>
          </p:cNvPicPr>
          <p:nvPr/>
        </p:nvPicPr>
        <p:blipFill>
          <a:blip r:embed="rId8"/>
          <a:stretch>
            <a:fillRect/>
          </a:stretch>
        </p:blipFill>
        <p:spPr>
          <a:xfrm>
            <a:off x="9191550" y="6060272"/>
            <a:ext cx="1841794" cy="555182"/>
          </a:xfrm>
          <a:prstGeom prst="rect">
            <a:avLst/>
          </a:prstGeom>
        </p:spPr>
      </p:pic>
    </p:spTree>
    <p:extLst>
      <p:ext uri="{BB962C8B-B14F-4D97-AF65-F5344CB8AC3E}">
        <p14:creationId xmlns:p14="http://schemas.microsoft.com/office/powerpoint/2010/main" val="3833777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8" fill="hold" nodeType="withEffect">
                                  <p:stCondLst>
                                    <p:cond delay="20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30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algn="just"/>
            <a:endParaRPr lang="en-US" sz="1300" b="0" dirty="0">
              <a:solidFill>
                <a:schemeClr val="tx1">
                  <a:lumMod val="65000"/>
                  <a:lumOff val="35000"/>
                </a:schemeClr>
              </a:solidFill>
            </a:endParaRPr>
          </a:p>
        </p:txBody>
      </p:sp>
      <p:sp>
        <p:nvSpPr>
          <p:cNvPr id="2" name="TextBox 1"/>
          <p:cNvSpPr txBox="1"/>
          <p:nvPr/>
        </p:nvSpPr>
        <p:spPr>
          <a:xfrm>
            <a:off x="240343" y="810564"/>
            <a:ext cx="5112516" cy="5016758"/>
          </a:xfrm>
          <a:prstGeom prst="rect">
            <a:avLst/>
          </a:prstGeom>
          <a:noFill/>
        </p:spPr>
        <p:txBody>
          <a:bodyPr wrap="square" rtlCol="0">
            <a:spAutoFit/>
          </a:bodyPr>
          <a:lstStyle/>
          <a:p>
            <a:r>
              <a:rPr lang="sl-SI" sz="2000" b="1" dirty="0"/>
              <a:t>Obseg:</a:t>
            </a:r>
          </a:p>
          <a:p>
            <a:pPr marL="444500" lvl="1" indent="-285750" algn="just">
              <a:buFont typeface="Arial" panose="020B0604020202020204" pitchFamily="34" charset="0"/>
              <a:buChar char="•"/>
            </a:pPr>
            <a:r>
              <a:rPr lang="sl-SI" sz="2000" dirty="0"/>
              <a:t>nadgradnja tirov in tirnih naprav, gradnja novega bočnega ter otočnega perona, gradnja podhoda do peronske infrastrukture z elementi oz. napravami za funkcionalno ovirane in invalidne osebe pod vsemi postajnimi tiri, ki bo povezal Trg Evrope z Novo Gorico, ureditev postajnega poslopja (avle, čakalnice, SVTK prostora, pisarne prometnega urada in sanitarije), ureditev parkirišča in avtobusnega postajališča, gradnja nakladalne rampe za avtovlak, ki vozi na relaciji Nova Gorica–Bohinjska Bistrica ter nadgradnja signalnovarnostnih, telekomunikacijskih in elektroinštalacijskih naprav</a:t>
            </a:r>
            <a:r>
              <a:rPr lang="sl-SI" sz="2000" dirty="0" smtClean="0"/>
              <a:t>.</a:t>
            </a:r>
            <a:endParaRPr lang="sl-SI" sz="2000" dirty="0"/>
          </a:p>
        </p:txBody>
      </p:sp>
      <p:sp>
        <p:nvSpPr>
          <p:cNvPr id="12" name="Rectangle 9"/>
          <p:cNvSpPr/>
          <p:nvPr/>
        </p:nvSpPr>
        <p:spPr>
          <a:xfrm>
            <a:off x="0" y="5998504"/>
            <a:ext cx="12227206" cy="866371"/>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17" name="TextBox 1"/>
          <p:cNvSpPr txBox="1"/>
          <p:nvPr/>
        </p:nvSpPr>
        <p:spPr>
          <a:xfrm>
            <a:off x="7103318" y="6103995"/>
            <a:ext cx="4608512" cy="584775"/>
          </a:xfrm>
          <a:prstGeom prst="rect">
            <a:avLst/>
          </a:prstGeom>
          <a:noFill/>
        </p:spPr>
        <p:txBody>
          <a:bodyPr wrap="square" rtlCol="0">
            <a:spAutoFit/>
          </a:bodyPr>
          <a:lstStyle/>
          <a:p>
            <a:r>
              <a:rPr lang="sl-SI" sz="1600" b="1" dirty="0">
                <a:solidFill>
                  <a:schemeClr val="bg1"/>
                </a:solidFill>
              </a:rPr>
              <a:t>TRAJANJE PROJEKTA</a:t>
            </a:r>
          </a:p>
          <a:p>
            <a:r>
              <a:rPr lang="sl-SI" sz="1600" dirty="0" smtClean="0">
                <a:solidFill>
                  <a:schemeClr val="bg1"/>
                </a:solidFill>
              </a:rPr>
              <a:t>Dec. 2023–jan. 2025</a:t>
            </a:r>
            <a:endParaRPr lang="sl-SI" sz="1600" dirty="0">
              <a:solidFill>
                <a:schemeClr val="bg1"/>
              </a:solidFill>
            </a:endParaRPr>
          </a:p>
        </p:txBody>
      </p:sp>
      <p:sp>
        <p:nvSpPr>
          <p:cNvPr id="18" name="TextBox 2"/>
          <p:cNvSpPr txBox="1"/>
          <p:nvPr/>
        </p:nvSpPr>
        <p:spPr>
          <a:xfrm>
            <a:off x="622598" y="6016190"/>
            <a:ext cx="6192688" cy="830997"/>
          </a:xfrm>
          <a:prstGeom prst="rect">
            <a:avLst/>
          </a:prstGeom>
          <a:noFill/>
        </p:spPr>
        <p:txBody>
          <a:bodyPr wrap="square" rtlCol="0">
            <a:spAutoFit/>
          </a:bodyPr>
          <a:lstStyle/>
          <a:p>
            <a:r>
              <a:rPr lang="sl-SI" sz="1600" b="1" dirty="0" smtClean="0">
                <a:solidFill>
                  <a:schemeClr val="bg1"/>
                </a:solidFill>
              </a:rPr>
              <a:t>FINANCIRANJE</a:t>
            </a:r>
          </a:p>
          <a:p>
            <a:r>
              <a:rPr lang="sl-SI" sz="1600" dirty="0">
                <a:solidFill>
                  <a:schemeClr val="bg1"/>
                </a:solidFill>
              </a:rPr>
              <a:t>Ocenjena vrednost:  61,66 mio EUR, od tega 43 mio EU povratnih sredstev (NOO</a:t>
            </a:r>
            <a:r>
              <a:rPr lang="sl-SI" sz="1600" dirty="0" smtClean="0">
                <a:solidFill>
                  <a:schemeClr val="bg1"/>
                </a:solidFill>
              </a:rPr>
              <a:t>).</a:t>
            </a:r>
            <a:endParaRPr lang="sl-SI" sz="1600" dirty="0">
              <a:solidFill>
                <a:schemeClr val="bg1"/>
              </a:solidFill>
            </a:endParaRPr>
          </a:p>
        </p:txBody>
      </p:sp>
      <p:sp>
        <p:nvSpPr>
          <p:cNvPr id="16" name="TextBox 23"/>
          <p:cNvSpPr txBox="1"/>
          <p:nvPr/>
        </p:nvSpPr>
        <p:spPr>
          <a:xfrm>
            <a:off x="3521007" y="189068"/>
            <a:ext cx="8666913" cy="400110"/>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r>
              <a:rPr lang="sl-SI" dirty="0"/>
              <a:t>NADGRADNJA ŽELEZNIŠKE POSTAJE NOVA GORICA</a:t>
            </a:r>
          </a:p>
        </p:txBody>
      </p:sp>
      <p:pic>
        <p:nvPicPr>
          <p:cNvPr id="3" name="Picture 2"/>
          <p:cNvPicPr>
            <a:picLocks noChangeAspect="1"/>
          </p:cNvPicPr>
          <p:nvPr/>
        </p:nvPicPr>
        <p:blipFill>
          <a:blip r:embed="rId3"/>
          <a:stretch>
            <a:fillRect/>
          </a:stretch>
        </p:blipFill>
        <p:spPr>
          <a:xfrm>
            <a:off x="10127342" y="5168626"/>
            <a:ext cx="1841152" cy="554784"/>
          </a:xfrm>
          <a:prstGeom prst="rect">
            <a:avLst/>
          </a:prstGeom>
        </p:spPr>
      </p:pic>
      <p:pic>
        <p:nvPicPr>
          <p:cNvPr id="5" name="Picture 4"/>
          <p:cNvPicPr>
            <a:picLocks noChangeAspect="1"/>
          </p:cNvPicPr>
          <p:nvPr/>
        </p:nvPicPr>
        <p:blipFill>
          <a:blip r:embed="rId4"/>
          <a:stretch>
            <a:fillRect/>
          </a:stretch>
        </p:blipFill>
        <p:spPr>
          <a:xfrm>
            <a:off x="5879182" y="1341562"/>
            <a:ext cx="6094607" cy="3421534"/>
          </a:xfrm>
          <a:prstGeom prst="rect">
            <a:avLst/>
          </a:prstGeom>
        </p:spPr>
      </p:pic>
      <p:sp>
        <p:nvSpPr>
          <p:cNvPr id="13" name="Pravokotnik 12"/>
          <p:cNvSpPr/>
          <p:nvPr/>
        </p:nvSpPr>
        <p:spPr>
          <a:xfrm>
            <a:off x="262558" y="26144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sl-SI" sz="2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036" y="189068"/>
            <a:ext cx="2838842" cy="426850"/>
          </a:xfrm>
          <a:prstGeom prst="rect">
            <a:avLst/>
          </a:prstGeom>
        </p:spPr>
      </p:pic>
    </p:spTree>
    <p:extLst>
      <p:ext uri="{BB962C8B-B14F-4D97-AF65-F5344CB8AC3E}">
        <p14:creationId xmlns:p14="http://schemas.microsoft.com/office/powerpoint/2010/main" val="311933808"/>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160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90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6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90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algn="just"/>
            <a:endParaRPr lang="en-US" sz="1300" b="0" dirty="0">
              <a:solidFill>
                <a:schemeClr val="tx1">
                  <a:lumMod val="65000"/>
                  <a:lumOff val="35000"/>
                </a:schemeClr>
              </a:solidFill>
            </a:endParaRPr>
          </a:p>
        </p:txBody>
      </p:sp>
      <p:sp>
        <p:nvSpPr>
          <p:cNvPr id="5" name="Rectangle 9"/>
          <p:cNvSpPr/>
          <p:nvPr/>
        </p:nvSpPr>
        <p:spPr>
          <a:xfrm>
            <a:off x="-1587" y="5590034"/>
            <a:ext cx="12192000" cy="1269554"/>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6" name="TextBox 23"/>
          <p:cNvSpPr txBox="1"/>
          <p:nvPr/>
        </p:nvSpPr>
        <p:spPr>
          <a:xfrm>
            <a:off x="3286894" y="189434"/>
            <a:ext cx="8903519" cy="400110"/>
          </a:xfrm>
          <a:prstGeom prst="rect">
            <a:avLst/>
          </a:prstGeom>
          <a:solidFill>
            <a:srgbClr val="4F81BD"/>
          </a:solidFill>
        </p:spPr>
        <p:txBody>
          <a:bodyPr wrap="square" rtlCol="0">
            <a:spAutoFit/>
          </a:bodyPr>
          <a:lstStyle>
            <a:defPPr>
              <a:defRPr lang="en-US"/>
            </a:defPPr>
            <a:lvl1pPr algn="r">
              <a:defRPr sz="2000" b="1">
                <a:solidFill>
                  <a:schemeClr val="bg1"/>
                </a:solidFill>
              </a:defRPr>
            </a:lvl1pPr>
          </a:lstStyle>
          <a:p>
            <a:r>
              <a:rPr lang="sl-SI" dirty="0"/>
              <a:t>NADGRADNJA ŽELEZNIŠKE PROGE LJUBLJANA–DIVAČA</a:t>
            </a:r>
          </a:p>
        </p:txBody>
      </p:sp>
      <p:sp>
        <p:nvSpPr>
          <p:cNvPr id="7" name="PoljeZBesedilom 6"/>
          <p:cNvSpPr txBox="1"/>
          <p:nvPr/>
        </p:nvSpPr>
        <p:spPr>
          <a:xfrm>
            <a:off x="8861676" y="5610220"/>
            <a:ext cx="2871504" cy="584775"/>
          </a:xfrm>
          <a:prstGeom prst="rect">
            <a:avLst/>
          </a:prstGeom>
          <a:noFill/>
        </p:spPr>
        <p:txBody>
          <a:bodyPr wrap="square" rtlCol="0">
            <a:spAutoFit/>
          </a:bodyPr>
          <a:lstStyle/>
          <a:p>
            <a:r>
              <a:rPr lang="sl-SI" sz="1600" b="1" dirty="0">
                <a:solidFill>
                  <a:schemeClr val="bg1"/>
                </a:solidFill>
              </a:rPr>
              <a:t>TRAJANJE PROJEKTA</a:t>
            </a:r>
          </a:p>
          <a:p>
            <a:r>
              <a:rPr lang="pl-PL" sz="1600" dirty="0">
                <a:solidFill>
                  <a:schemeClr val="bg1"/>
                </a:solidFill>
              </a:rPr>
              <a:t>2021</a:t>
            </a:r>
            <a:r>
              <a:rPr lang="sl-SI" sz="1600" dirty="0">
                <a:solidFill>
                  <a:schemeClr val="bg1"/>
                </a:solidFill>
              </a:rPr>
              <a:t>–2027</a:t>
            </a:r>
          </a:p>
        </p:txBody>
      </p:sp>
      <p:sp>
        <p:nvSpPr>
          <p:cNvPr id="8" name="Pravokotnik 7"/>
          <p:cNvSpPr/>
          <p:nvPr/>
        </p:nvSpPr>
        <p:spPr>
          <a:xfrm>
            <a:off x="545519" y="1504737"/>
            <a:ext cx="11192498" cy="3293209"/>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pl-PL" sz="1600" u="sng" dirty="0" smtClean="0"/>
              <a:t>1. sklop </a:t>
            </a:r>
            <a:r>
              <a:rPr lang="pl-PL" sz="1600" u="sng" dirty="0"/>
              <a:t>- nadgradnja odseka </a:t>
            </a:r>
            <a:r>
              <a:rPr lang="pl-PL" sz="1600" u="sng" dirty="0" smtClean="0"/>
              <a:t>Ljubljana–Brezovica: </a:t>
            </a:r>
            <a:r>
              <a:rPr lang="pl-PL" sz="1600" u="sng" dirty="0" smtClean="0">
                <a:solidFill>
                  <a:srgbClr val="00B050"/>
                </a:solidFill>
              </a:rPr>
              <a:t>zaključeno</a:t>
            </a:r>
          </a:p>
          <a:p>
            <a:pPr lvl="0"/>
            <a:endParaRPr lang="pl-PL" sz="1600" u="sng" dirty="0" smtClean="0"/>
          </a:p>
          <a:p>
            <a:r>
              <a:rPr lang="sl-SI" sz="1600" u="sng" dirty="0" smtClean="0"/>
              <a:t>2</a:t>
            </a:r>
            <a:r>
              <a:rPr lang="sl-SI" sz="1600" u="sng" dirty="0"/>
              <a:t>. sklop – nadgradnja dela odseka Brezovica–Preserje (cca 4 km), dela odseka Preserje–Borovnica (cca 3,93 km) in železniške postaje Borovnica</a:t>
            </a:r>
            <a:r>
              <a:rPr lang="sl-SI" sz="1600" u="sng" dirty="0" smtClean="0"/>
              <a:t>:</a:t>
            </a:r>
            <a:r>
              <a:rPr lang="sl-SI" sz="1600" dirty="0" smtClean="0"/>
              <a:t> v zaključni fazi</a:t>
            </a:r>
          </a:p>
          <a:p>
            <a:endParaRPr lang="sl-SI" sz="1600" u="sng" dirty="0"/>
          </a:p>
          <a:p>
            <a:pPr lvl="0"/>
            <a:r>
              <a:rPr lang="pl-PL" sz="1600" u="sng" dirty="0"/>
              <a:t>3. sklop - gradnja ENP Borovnica in Postojna, MS Verd ter podhoda za kolesarje in pešce v </a:t>
            </a:r>
            <a:r>
              <a:rPr lang="pl-PL" sz="1600" u="sng" dirty="0" smtClean="0"/>
              <a:t>Postojni:</a:t>
            </a:r>
            <a:r>
              <a:rPr lang="pl-PL" sz="1600" dirty="0" smtClean="0"/>
              <a:t> izvedba</a:t>
            </a:r>
            <a:r>
              <a:rPr lang="pl-PL" sz="1600" dirty="0"/>
              <a:t>: 2023–2025</a:t>
            </a:r>
          </a:p>
          <a:p>
            <a:pPr lvl="0"/>
            <a:endParaRPr lang="pl-PL" sz="1600" u="sng" dirty="0"/>
          </a:p>
          <a:p>
            <a:r>
              <a:rPr lang="pl-PL" sz="1600" u="sng" dirty="0"/>
              <a:t>4. sklop - nadgradnja železniških postaj Brezovica in Preserje, gradnja železniškega postajališča s podvozom v Vnanjih </a:t>
            </a:r>
            <a:r>
              <a:rPr lang="pl-PL" sz="1600" u="sng" dirty="0" smtClean="0"/>
              <a:t>Goricah: </a:t>
            </a:r>
            <a:r>
              <a:rPr lang="sl-SI" sz="1600" dirty="0" smtClean="0"/>
              <a:t>predvidena </a:t>
            </a:r>
            <a:r>
              <a:rPr lang="sl-SI" sz="1600" dirty="0" smtClean="0"/>
              <a:t>izvedba: 2025–2026</a:t>
            </a:r>
            <a:r>
              <a:rPr lang="sl-SI" sz="1600" dirty="0"/>
              <a:t>.</a:t>
            </a:r>
            <a:endParaRPr lang="pl-PL" sz="1600" dirty="0"/>
          </a:p>
          <a:p>
            <a:pPr marL="214255" indent="-214255">
              <a:buFont typeface="Arial" panose="020B0604020202020204" pitchFamily="34" charset="0"/>
              <a:buChar char="•"/>
            </a:pPr>
            <a:endParaRPr lang="pl-PL" sz="1600" dirty="0"/>
          </a:p>
          <a:p>
            <a:r>
              <a:rPr lang="sl-SI" sz="1600" u="sng" dirty="0"/>
              <a:t>5. sklop - izvedba APB na odseku Ljubljana–Divača</a:t>
            </a:r>
            <a:r>
              <a:rPr lang="sl-SI" sz="1600" u="sng" dirty="0" smtClean="0"/>
              <a:t>:</a:t>
            </a:r>
            <a:r>
              <a:rPr lang="sl-SI" sz="1600" dirty="0" smtClean="0"/>
              <a:t> v pripravi je razpisna dokumentacija</a:t>
            </a:r>
          </a:p>
          <a:p>
            <a:endParaRPr lang="sl-SI" sz="1600" u="sng" dirty="0"/>
          </a:p>
          <a:p>
            <a:r>
              <a:rPr lang="sv-SE" sz="1600" u="sng" dirty="0"/>
              <a:t>6. sklop - prilagoditev ETCS sistema na odseku Ljubljana–Divača</a:t>
            </a:r>
            <a:endParaRPr lang="pl-PL" sz="1600" u="sng" dirty="0"/>
          </a:p>
        </p:txBody>
      </p:sp>
      <p:sp>
        <p:nvSpPr>
          <p:cNvPr id="9" name="TextBox 1"/>
          <p:cNvSpPr txBox="1"/>
          <p:nvPr/>
        </p:nvSpPr>
        <p:spPr>
          <a:xfrm>
            <a:off x="504973" y="5656386"/>
            <a:ext cx="7992888" cy="1077218"/>
          </a:xfrm>
          <a:prstGeom prst="rect">
            <a:avLst/>
          </a:prstGeom>
          <a:noFill/>
        </p:spPr>
        <p:txBody>
          <a:bodyPr wrap="square" rtlCol="0">
            <a:spAutoFit/>
          </a:bodyPr>
          <a:lstStyle/>
          <a:p>
            <a:r>
              <a:rPr lang="sl-SI" sz="1600" b="1" dirty="0">
                <a:solidFill>
                  <a:schemeClr val="bg1"/>
                </a:solidFill>
              </a:rPr>
              <a:t>FINANCIRANJE</a:t>
            </a:r>
          </a:p>
          <a:p>
            <a:r>
              <a:rPr lang="sl-SI" sz="1600" dirty="0" smtClean="0">
                <a:solidFill>
                  <a:schemeClr val="bg1"/>
                </a:solidFill>
              </a:rPr>
              <a:t>1</a:t>
            </a:r>
            <a:r>
              <a:rPr lang="sl-SI" sz="1600" dirty="0">
                <a:solidFill>
                  <a:schemeClr val="bg1"/>
                </a:solidFill>
              </a:rPr>
              <a:t>. in 2. sklop s</a:t>
            </a:r>
            <a:r>
              <a:rPr lang="pl-PL" sz="1600" dirty="0">
                <a:solidFill>
                  <a:schemeClr val="bg1"/>
                </a:solidFill>
              </a:rPr>
              <a:t>ofinanciran iz Načrta za okrevanje in odpornost (</a:t>
            </a:r>
            <a:r>
              <a:rPr lang="sl-SI" sz="1600" dirty="0">
                <a:solidFill>
                  <a:schemeClr val="bg1"/>
                </a:solidFill>
              </a:rPr>
              <a:t>NOO): </a:t>
            </a:r>
            <a:r>
              <a:rPr lang="sl-SI" sz="1600" dirty="0" smtClean="0">
                <a:solidFill>
                  <a:schemeClr val="bg1"/>
                </a:solidFill>
              </a:rPr>
              <a:t>91,96 mio EUR</a:t>
            </a:r>
          </a:p>
          <a:p>
            <a:r>
              <a:rPr lang="sl-SI" sz="1600" dirty="0" smtClean="0">
                <a:solidFill>
                  <a:schemeClr val="bg1"/>
                </a:solidFill>
              </a:rPr>
              <a:t>3 in 4. sklop s</a:t>
            </a:r>
            <a:r>
              <a:rPr lang="pl-PL" sz="1600" dirty="0" smtClean="0">
                <a:solidFill>
                  <a:schemeClr val="bg1"/>
                </a:solidFill>
              </a:rPr>
              <a:t>ofinanciran </a:t>
            </a:r>
            <a:r>
              <a:rPr lang="sl-SI" sz="1600" dirty="0" smtClean="0">
                <a:solidFill>
                  <a:schemeClr val="bg1"/>
                </a:solidFill>
              </a:rPr>
              <a:t>iz Instrumenta za povezovanje Evrope (IPE): 64,07 mio EUR</a:t>
            </a:r>
          </a:p>
          <a:p>
            <a:r>
              <a:rPr lang="sl-SI" sz="1600" dirty="0" smtClean="0">
                <a:solidFill>
                  <a:schemeClr val="bg1"/>
                </a:solidFill>
              </a:rPr>
              <a:t>5 in 6. </a:t>
            </a:r>
            <a:r>
              <a:rPr lang="sl-SI" sz="1600" dirty="0">
                <a:solidFill>
                  <a:schemeClr val="bg1"/>
                </a:solidFill>
              </a:rPr>
              <a:t>sklop s</a:t>
            </a:r>
            <a:r>
              <a:rPr lang="pl-PL" sz="1600" dirty="0">
                <a:solidFill>
                  <a:schemeClr val="bg1"/>
                </a:solidFill>
              </a:rPr>
              <a:t>ofinanciran </a:t>
            </a:r>
            <a:r>
              <a:rPr lang="sl-SI" sz="1600" dirty="0">
                <a:solidFill>
                  <a:schemeClr val="bg1"/>
                </a:solidFill>
              </a:rPr>
              <a:t>iz Instrumenta za povezovanje Evrope (IPE</a:t>
            </a:r>
            <a:r>
              <a:rPr lang="sl-SI" sz="1600" dirty="0" smtClean="0">
                <a:solidFill>
                  <a:schemeClr val="bg1"/>
                </a:solidFill>
              </a:rPr>
              <a:t>): 55,69 mio EUR </a:t>
            </a:r>
            <a:endParaRPr lang="sl-SI" sz="1600" dirty="0">
              <a:solidFill>
                <a:schemeClr val="bg1"/>
              </a:solidFill>
            </a:endParaRPr>
          </a:p>
        </p:txBody>
      </p:sp>
      <p:sp>
        <p:nvSpPr>
          <p:cNvPr id="12" name="Rectangle 4"/>
          <p:cNvSpPr/>
          <p:nvPr/>
        </p:nvSpPr>
        <p:spPr>
          <a:xfrm>
            <a:off x="545519" y="812245"/>
            <a:ext cx="9674830" cy="338554"/>
          </a:xfrm>
          <a:prstGeom prst="rect">
            <a:avLst/>
          </a:prstGeom>
        </p:spPr>
        <p:txBody>
          <a:bodyPr wrap="square">
            <a:spAutoFit/>
          </a:bodyPr>
          <a:lstStyle/>
          <a:p>
            <a:r>
              <a:rPr lang="pl-PL" sz="1600" b="1" dirty="0"/>
              <a:t>Izvedba del je predvidena v letih od 2021 do 2027 in bo potekala v več sklopih.</a:t>
            </a:r>
          </a:p>
        </p:txBody>
      </p:sp>
      <p:sp>
        <p:nvSpPr>
          <p:cNvPr id="2" name="Pravokotnik 1"/>
          <p:cNvSpPr/>
          <p:nvPr/>
        </p:nvSpPr>
        <p:spPr>
          <a:xfrm>
            <a:off x="262558" y="26144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58" y="186864"/>
            <a:ext cx="2838842" cy="426850"/>
          </a:xfrm>
          <a:prstGeom prst="rect">
            <a:avLst/>
          </a:prstGeom>
        </p:spPr>
      </p:pic>
      <p:pic>
        <p:nvPicPr>
          <p:cNvPr id="3" name="Picture 2"/>
          <p:cNvPicPr>
            <a:picLocks noChangeAspect="1"/>
          </p:cNvPicPr>
          <p:nvPr/>
        </p:nvPicPr>
        <p:blipFill>
          <a:blip r:embed="rId4"/>
          <a:stretch>
            <a:fillRect/>
          </a:stretch>
        </p:blipFill>
        <p:spPr>
          <a:xfrm>
            <a:off x="10385051" y="733560"/>
            <a:ext cx="1514736" cy="456595"/>
          </a:xfrm>
          <a:prstGeom prst="rect">
            <a:avLst/>
          </a:prstGeom>
        </p:spPr>
      </p:pic>
      <p:pic>
        <p:nvPicPr>
          <p:cNvPr id="4" name="Picture 3"/>
          <p:cNvPicPr>
            <a:picLocks noChangeAspect="1"/>
          </p:cNvPicPr>
          <p:nvPr/>
        </p:nvPicPr>
        <p:blipFill>
          <a:blip r:embed="rId5"/>
          <a:stretch>
            <a:fillRect/>
          </a:stretch>
        </p:blipFill>
        <p:spPr>
          <a:xfrm>
            <a:off x="8543478" y="762975"/>
            <a:ext cx="1512168" cy="439017"/>
          </a:xfrm>
          <a:prstGeom prst="rect">
            <a:avLst/>
          </a:prstGeom>
        </p:spPr>
      </p:pic>
    </p:spTree>
    <p:extLst>
      <p:ext uri="{BB962C8B-B14F-4D97-AF65-F5344CB8AC3E}">
        <p14:creationId xmlns:p14="http://schemas.microsoft.com/office/powerpoint/2010/main" val="359947102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14:presetBounceEnd="50000">
                                      <p:stCondLst>
                                        <p:cond delay="1600"/>
                                      </p:stCondLst>
                                      <p:childTnLst>
                                        <p:set>
                                          <p:cBhvr>
                                            <p:cTn id="13" dur="1" fill="hold">
                                              <p:stCondLst>
                                                <p:cond delay="0"/>
                                              </p:stCondLst>
                                            </p:cTn>
                                            <p:tgtEl>
                                              <p:spTgt spid="5"/>
                                            </p:tgtEl>
                                            <p:attrNameLst>
                                              <p:attrName>style.visibility</p:attrName>
                                            </p:attrNameLst>
                                          </p:cBhvr>
                                          <p:to>
                                            <p:strVal val="visible"/>
                                          </p:to>
                                        </p:set>
                                        <p:anim calcmode="lin" valueType="num" p14:bounceEnd="50000">
                                          <p:cBhvr additive="base">
                                            <p:cTn id="14" dur="1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5"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stCondLst>
                                        <p:cond delay="16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500" fill="hold"/>
                                            <p:tgtEl>
                                              <p:spTgt spid="5"/>
                                            </p:tgtEl>
                                            <p:attrNameLst>
                                              <p:attrName>ppt_x</p:attrName>
                                            </p:attrNameLst>
                                          </p:cBhvr>
                                          <p:tavLst>
                                            <p:tav tm="0">
                                              <p:val>
                                                <p:strVal val="#ppt_x"/>
                                              </p:val>
                                            </p:tav>
                                            <p:tav tm="100000">
                                              <p:val>
                                                <p:strVal val="#ppt_x"/>
                                              </p:val>
                                            </p:tav>
                                          </p:tavLst>
                                        </p:anim>
                                        <p:anim calcmode="lin" valueType="num">
                                          <p:cBhvr additive="base">
                                            <p:cTn id="15"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algn="just"/>
            <a:endParaRPr lang="en-US" sz="1300" b="0" dirty="0">
              <a:solidFill>
                <a:schemeClr val="tx1">
                  <a:lumMod val="65000"/>
                  <a:lumOff val="35000"/>
                </a:schemeClr>
              </a:solidFill>
            </a:endParaRPr>
          </a:p>
        </p:txBody>
      </p:sp>
      <p:sp>
        <p:nvSpPr>
          <p:cNvPr id="13" name="TextBox 23"/>
          <p:cNvSpPr txBox="1"/>
          <p:nvPr/>
        </p:nvSpPr>
        <p:spPr>
          <a:xfrm>
            <a:off x="3286893" y="189434"/>
            <a:ext cx="8903519" cy="400110"/>
          </a:xfrm>
          <a:prstGeom prst="rect">
            <a:avLst/>
          </a:prstGeom>
          <a:solidFill>
            <a:srgbClr val="4F81BD"/>
          </a:solidFill>
        </p:spPr>
        <p:txBody>
          <a:bodyPr wrap="square" rtlCol="0">
            <a:spAutoFit/>
          </a:bodyPr>
          <a:lstStyle>
            <a:defPPr>
              <a:defRPr lang="en-US"/>
            </a:defPPr>
            <a:lvl1pPr algn="r">
              <a:defRPr sz="2000" b="1">
                <a:solidFill>
                  <a:schemeClr val="bg1"/>
                </a:solidFill>
              </a:defRPr>
            </a:lvl1pPr>
          </a:lstStyle>
          <a:p>
            <a:r>
              <a:rPr lang="sl-SI" dirty="0" smtClean="0"/>
              <a:t>UVEDBA DALJINSKEGA VODENJA PROMETA</a:t>
            </a:r>
            <a:endParaRPr lang="sl-SI" dirty="0"/>
          </a:p>
        </p:txBody>
      </p:sp>
      <p:sp>
        <p:nvSpPr>
          <p:cNvPr id="2" name="TextBox 1"/>
          <p:cNvSpPr txBox="1"/>
          <p:nvPr/>
        </p:nvSpPr>
        <p:spPr>
          <a:xfrm>
            <a:off x="622624" y="1159231"/>
            <a:ext cx="7299256" cy="4031873"/>
          </a:xfrm>
          <a:prstGeom prst="rect">
            <a:avLst/>
          </a:prstGeom>
          <a:noFill/>
        </p:spPr>
        <p:txBody>
          <a:bodyPr wrap="square" rtlCol="0">
            <a:spAutoFit/>
          </a:bodyPr>
          <a:lstStyle/>
          <a:p>
            <a:pPr algn="just"/>
            <a:r>
              <a:rPr lang="sl-SI" sz="1600" dirty="0">
                <a:solidFill>
                  <a:srgbClr val="0070C0"/>
                </a:solidFill>
              </a:rPr>
              <a:t>Nadgradnja signalno varnostnih naprav za vzpostavitev povezave s centrom vodenja prometa. Pogoj za daljinsko vodenje prometa je gradnja izvennivojskih dostopov na peronsko infrastrukturo in nadgradnja signalno varnostnih naprav za vzpostavitev povezave s centrom vodenja prometa. </a:t>
            </a:r>
          </a:p>
          <a:p>
            <a:pPr algn="just"/>
            <a:endParaRPr lang="sl-SI" sz="1600" dirty="0">
              <a:solidFill>
                <a:srgbClr val="0070C0"/>
              </a:solidFill>
            </a:endParaRPr>
          </a:p>
          <a:p>
            <a:pPr lvl="0" algn="just"/>
            <a:r>
              <a:rPr lang="sl-SI" sz="1600" b="1" dirty="0"/>
              <a:t>Obseg del:</a:t>
            </a:r>
          </a:p>
          <a:p>
            <a:pPr marL="285750" lvl="0" indent="-285750" algn="just">
              <a:buFont typeface="Wingdings" panose="05000000000000000000" pitchFamily="2" charset="2"/>
              <a:buChar char="§"/>
            </a:pPr>
            <a:r>
              <a:rPr lang="sl-SI" sz="1600" dirty="0"/>
              <a:t>vzpostavitev daljinskega vodenja prometa na odsekih prog Zidani Most–Ljubljana in Zidani Most–Šentilj ter priključitev vseh ostalih daljinsko vodenih prog v center vodenja prometa Slovenija,</a:t>
            </a:r>
          </a:p>
          <a:p>
            <a:pPr marL="285750" lvl="0" indent="-285750" algn="just">
              <a:buFont typeface="Wingdings" panose="05000000000000000000" pitchFamily="2" charset="2"/>
              <a:buChar char="§"/>
            </a:pPr>
            <a:r>
              <a:rPr lang="sl-SI" sz="1600" dirty="0"/>
              <a:t>ureditev izvennivojskih dostopov na perone oz. postajališčih: </a:t>
            </a:r>
          </a:p>
          <a:p>
            <a:pPr marL="269875" lvl="0" algn="just"/>
            <a:r>
              <a:rPr lang="sl-SI" sz="1600" dirty="0" smtClean="0"/>
              <a:t>- zaključeno: Zagorje, Šentjur, Rače, Laze,</a:t>
            </a:r>
          </a:p>
          <a:p>
            <a:pPr marL="269875" lvl="0" algn="just"/>
            <a:r>
              <a:rPr lang="sl-SI" sz="1600" dirty="0" smtClean="0"/>
              <a:t>- v</a:t>
            </a:r>
            <a:r>
              <a:rPr lang="sl-SI" sz="1600" dirty="0" smtClean="0"/>
              <a:t> </a:t>
            </a:r>
            <a:r>
              <a:rPr lang="sl-SI" sz="1600" dirty="0"/>
              <a:t>teku: Litija, Ponikva,</a:t>
            </a:r>
          </a:p>
          <a:p>
            <a:pPr marL="269875" lvl="0" algn="just"/>
            <a:r>
              <a:rPr lang="sl-SI" sz="1600" dirty="0" smtClean="0"/>
              <a:t>- š</a:t>
            </a:r>
            <a:r>
              <a:rPr lang="sl-SI" sz="1600" dirty="0" smtClean="0"/>
              <a:t>e </a:t>
            </a:r>
            <a:r>
              <a:rPr lang="sl-SI" sz="1600" dirty="0" smtClean="0"/>
              <a:t>predvideno: Hrastnik</a:t>
            </a:r>
            <a:r>
              <a:rPr lang="sl-SI" sz="1600" dirty="0"/>
              <a:t>, Trbovlje, Kresnice</a:t>
            </a:r>
            <a:r>
              <a:rPr lang="sl-SI" sz="1600" dirty="0" smtClean="0"/>
              <a:t>.</a:t>
            </a:r>
            <a:endParaRPr lang="sl-SI" sz="1600" dirty="0"/>
          </a:p>
          <a:p>
            <a:pPr marL="285750" lvl="0" indent="-285750" algn="just">
              <a:buFont typeface="Wingdings" panose="05000000000000000000" pitchFamily="2" charset="2"/>
              <a:buChar char="§"/>
            </a:pPr>
            <a:r>
              <a:rPr lang="sl-SI" sz="1600" dirty="0"/>
              <a:t>V prihodnje je </a:t>
            </a:r>
            <a:r>
              <a:rPr lang="sl-SI" sz="1600" dirty="0" smtClean="0"/>
              <a:t>predvidena </a:t>
            </a:r>
            <a:r>
              <a:rPr lang="sl-SI" sz="1600" dirty="0"/>
              <a:t>vzpostavitev daljinskega vodenja prometa tudi </a:t>
            </a:r>
            <a:r>
              <a:rPr lang="sl-SI" sz="1600" dirty="0"/>
              <a:t>na odseku d.m.–Dobova–Zidani Most ter drugih progah JŽI (predmet ločenih projektov).</a:t>
            </a:r>
            <a:endParaRPr lang="sl-SI" sz="1600" b="1" dirty="0">
              <a:solidFill>
                <a:srgbClr val="0070C0"/>
              </a:solidFill>
            </a:endParaRPr>
          </a:p>
        </p:txBody>
      </p:sp>
      <p:sp>
        <p:nvSpPr>
          <p:cNvPr id="12" name="Rectangle 9"/>
          <p:cNvSpPr/>
          <p:nvPr/>
        </p:nvSpPr>
        <p:spPr>
          <a:xfrm>
            <a:off x="0" y="5302002"/>
            <a:ext cx="12227206" cy="1562874"/>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17" name="TextBox 1"/>
          <p:cNvSpPr txBox="1"/>
          <p:nvPr/>
        </p:nvSpPr>
        <p:spPr>
          <a:xfrm>
            <a:off x="7159681" y="5428883"/>
            <a:ext cx="4608512" cy="584775"/>
          </a:xfrm>
          <a:prstGeom prst="rect">
            <a:avLst/>
          </a:prstGeom>
          <a:noFill/>
        </p:spPr>
        <p:txBody>
          <a:bodyPr wrap="square" rtlCol="0">
            <a:spAutoFit/>
          </a:bodyPr>
          <a:lstStyle/>
          <a:p>
            <a:r>
              <a:rPr lang="sl-SI" sz="1600" b="1" dirty="0">
                <a:solidFill>
                  <a:schemeClr val="bg1"/>
                </a:solidFill>
              </a:rPr>
              <a:t>TRAJANJE PROJEKTA</a:t>
            </a:r>
          </a:p>
          <a:p>
            <a:r>
              <a:rPr lang="sl-SI" sz="1600" dirty="0">
                <a:solidFill>
                  <a:schemeClr val="bg1"/>
                </a:solidFill>
              </a:rPr>
              <a:t>2017–2027</a:t>
            </a:r>
          </a:p>
        </p:txBody>
      </p:sp>
      <p:sp>
        <p:nvSpPr>
          <p:cNvPr id="18" name="TextBox 2"/>
          <p:cNvSpPr txBox="1"/>
          <p:nvPr/>
        </p:nvSpPr>
        <p:spPr>
          <a:xfrm>
            <a:off x="622598" y="5428884"/>
            <a:ext cx="6192688" cy="830997"/>
          </a:xfrm>
          <a:prstGeom prst="rect">
            <a:avLst/>
          </a:prstGeom>
          <a:noFill/>
        </p:spPr>
        <p:txBody>
          <a:bodyPr wrap="square" rtlCol="0">
            <a:spAutoFit/>
          </a:bodyPr>
          <a:lstStyle/>
          <a:p>
            <a:r>
              <a:rPr lang="sl-SI" sz="1600" b="1" dirty="0">
                <a:solidFill>
                  <a:schemeClr val="bg1"/>
                </a:solidFill>
              </a:rPr>
              <a:t>FINANCIRANJE</a:t>
            </a:r>
          </a:p>
          <a:p>
            <a:r>
              <a:rPr lang="sl-SI" sz="1600" dirty="0" smtClean="0">
                <a:solidFill>
                  <a:schemeClr val="bg1"/>
                </a:solidFill>
              </a:rPr>
              <a:t>Sofinanciranje </a:t>
            </a:r>
            <a:r>
              <a:rPr lang="sl-SI" sz="1600" dirty="0">
                <a:solidFill>
                  <a:schemeClr val="bg1"/>
                </a:solidFill>
              </a:rPr>
              <a:t>iz Instrumenta za povezovanje Evrope (IPE): 34 mio EUR (postaje Trbovlje, Zagorje, Litija, Laze, Šentjur, Ponikva in Rače)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880" y="1341563"/>
            <a:ext cx="4149990" cy="2664295"/>
          </a:xfrm>
          <a:prstGeom prst="rect">
            <a:avLst/>
          </a:prstGeom>
        </p:spPr>
      </p:pic>
      <p:sp>
        <p:nvSpPr>
          <p:cNvPr id="14" name="Pravokotnik 13"/>
          <p:cNvSpPr/>
          <p:nvPr/>
        </p:nvSpPr>
        <p:spPr>
          <a:xfrm>
            <a:off x="262558" y="26144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11"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36" y="189434"/>
            <a:ext cx="2838842" cy="426850"/>
          </a:xfrm>
          <a:prstGeom prst="rect">
            <a:avLst/>
          </a:prstGeom>
        </p:spPr>
      </p:pic>
      <p:pic>
        <p:nvPicPr>
          <p:cNvPr id="4" name="Picture 3"/>
          <p:cNvPicPr>
            <a:picLocks noChangeAspect="1"/>
          </p:cNvPicPr>
          <p:nvPr/>
        </p:nvPicPr>
        <p:blipFill>
          <a:blip r:embed="rId5"/>
          <a:stretch>
            <a:fillRect/>
          </a:stretch>
        </p:blipFill>
        <p:spPr>
          <a:xfrm>
            <a:off x="11165854" y="5806058"/>
            <a:ext cx="906016" cy="917341"/>
          </a:xfrm>
          <a:prstGeom prst="rect">
            <a:avLst/>
          </a:prstGeom>
        </p:spPr>
      </p:pic>
    </p:spTree>
    <p:extLst>
      <p:ext uri="{BB962C8B-B14F-4D97-AF65-F5344CB8AC3E}">
        <p14:creationId xmlns:p14="http://schemas.microsoft.com/office/powerpoint/2010/main" val="378824674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14:presetBounceEnd="50000">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14:bounceEnd="50000">
                                          <p:cBhvr additive="base">
                                            <p:cTn id="14"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ppt_x"/>
                                              </p:val>
                                            </p:tav>
                                            <p:tav tm="100000">
                                              <p:val>
                                                <p:strVal val="#ppt_x"/>
                                              </p:val>
                                            </p:tav>
                                          </p:tavLst>
                                        </p:anim>
                                        <p:anim calcmode="lin" valueType="num">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1383993" y="4869954"/>
            <a:ext cx="4391694" cy="576064"/>
          </a:xfrm>
          <a:prstGeom prst="rect">
            <a:avLst/>
          </a:prstGeom>
        </p:spPr>
        <p:txBody>
          <a:bodyPr vert="horz" lIns="108850" tIns="54425" rIns="108850" bIns="54425" rtlCol="0" anchor="ctr">
            <a:noAutofit/>
          </a:bodyPr>
          <a:lstStyle>
            <a:lvl1pPr algn="ctr" defTabSz="1088502" rtl="0" eaLnBrk="1" latinLnBrk="0" hangingPunct="1">
              <a:spcBef>
                <a:spcPct val="0"/>
              </a:spcBef>
              <a:buNone/>
              <a:defRPr sz="2800" b="1" i="0" kern="1200">
                <a:solidFill>
                  <a:schemeClr val="tx1"/>
                </a:solidFill>
                <a:latin typeface="Source Sans Pro Black" charset="0"/>
                <a:ea typeface="Source Sans Pro Black" charset="0"/>
                <a:cs typeface="Source Sans Pro Black" charset="0"/>
              </a:defRPr>
            </a:lvl1pPr>
          </a:lstStyle>
          <a:p>
            <a:pPr algn="just"/>
            <a:endParaRPr lang="en-US" sz="1300" b="0" dirty="0">
              <a:solidFill>
                <a:schemeClr val="tx1">
                  <a:lumMod val="65000"/>
                  <a:lumOff val="35000"/>
                </a:schemeClr>
              </a:solidFill>
            </a:endParaRPr>
          </a:p>
        </p:txBody>
      </p:sp>
      <p:sp>
        <p:nvSpPr>
          <p:cNvPr id="13" name="TextBox 23"/>
          <p:cNvSpPr txBox="1"/>
          <p:nvPr/>
        </p:nvSpPr>
        <p:spPr>
          <a:xfrm>
            <a:off x="3219405" y="189434"/>
            <a:ext cx="8971008" cy="400110"/>
          </a:xfrm>
          <a:prstGeom prst="rect">
            <a:avLst/>
          </a:prstGeom>
          <a:solidFill>
            <a:srgbClr val="4F81BD"/>
          </a:solidFill>
        </p:spPr>
        <p:txBody>
          <a:bodyPr wrap="square" rtlCol="0">
            <a:spAutoFit/>
          </a:bodyPr>
          <a:lstStyle>
            <a:defPPr>
              <a:defRPr lang="en-US"/>
            </a:defPPr>
            <a:lvl1pPr algn="r">
              <a:defRPr sz="2000" b="1">
                <a:solidFill>
                  <a:schemeClr val="bg1"/>
                </a:solidFill>
              </a:defRPr>
            </a:lvl1pPr>
          </a:lstStyle>
          <a:p>
            <a:r>
              <a:rPr lang="sl-SI" dirty="0" smtClean="0"/>
              <a:t>UVEDBA ETCS SISTEMA</a:t>
            </a:r>
            <a:endParaRPr lang="sl-SI" dirty="0"/>
          </a:p>
        </p:txBody>
      </p:sp>
      <p:sp>
        <p:nvSpPr>
          <p:cNvPr id="2" name="TextBox 1"/>
          <p:cNvSpPr txBox="1"/>
          <p:nvPr/>
        </p:nvSpPr>
        <p:spPr>
          <a:xfrm>
            <a:off x="622624" y="820980"/>
            <a:ext cx="6408686" cy="4339650"/>
          </a:xfrm>
          <a:prstGeom prst="rect">
            <a:avLst/>
          </a:prstGeom>
          <a:noFill/>
        </p:spPr>
        <p:txBody>
          <a:bodyPr wrap="square" rtlCol="0">
            <a:spAutoFit/>
          </a:bodyPr>
          <a:lstStyle/>
          <a:p>
            <a:r>
              <a:rPr lang="sl-SI" sz="1600" dirty="0">
                <a:solidFill>
                  <a:srgbClr val="0070C0"/>
                </a:solidFill>
              </a:rPr>
              <a:t>Nadgradnja signalnovarnostnih naprav s čimer bo vzpostavljen enoten in standardiziran podsistem, ki zagotavlja interoperabilnost signalizacije in komunikacij na evropskih železniških omrežjih. </a:t>
            </a:r>
          </a:p>
          <a:p>
            <a:endParaRPr lang="sl-SI" sz="1600" b="1" dirty="0"/>
          </a:p>
          <a:p>
            <a:r>
              <a:rPr lang="sl-SI" sz="1600" b="1" dirty="0"/>
              <a:t>ETCS - European Train Control System - evropski sistem za nadzor in vodenje vlakov </a:t>
            </a:r>
          </a:p>
          <a:p>
            <a:endParaRPr lang="sl-SI" sz="1200" dirty="0"/>
          </a:p>
          <a:p>
            <a:pPr marL="285750" indent="-285750">
              <a:buFont typeface="Arial" panose="020B0604020202020204" pitchFamily="34" charset="0"/>
              <a:buChar char="•"/>
            </a:pPr>
            <a:r>
              <a:rPr lang="sl-SI" sz="1600" dirty="0"/>
              <a:t>Vgradnja ETCS sistema nivoja 1 na odsekih železniških prog:</a:t>
            </a:r>
          </a:p>
          <a:p>
            <a:r>
              <a:rPr lang="sl-SI" sz="1600" dirty="0"/>
              <a:t>      - d.m.-Dobova-Zidani Most </a:t>
            </a:r>
            <a:r>
              <a:rPr lang="sl-SI" sz="1600" dirty="0">
                <a:solidFill>
                  <a:srgbClr val="00B050"/>
                </a:solidFill>
              </a:rPr>
              <a:t>– zaključeno, </a:t>
            </a:r>
          </a:p>
          <a:p>
            <a:r>
              <a:rPr lang="sl-SI" sz="1600" dirty="0"/>
              <a:t>      - Pragersko-Maribor Tezno </a:t>
            </a:r>
            <a:r>
              <a:rPr lang="sl-SI" sz="1600" dirty="0">
                <a:solidFill>
                  <a:srgbClr val="00B050"/>
                </a:solidFill>
              </a:rPr>
              <a:t>– zaključeno,</a:t>
            </a:r>
          </a:p>
          <a:p>
            <a:r>
              <a:rPr lang="sl-SI" sz="1600" dirty="0"/>
              <a:t>      - Maribor Tezno-Šentilj-d.m. – </a:t>
            </a:r>
            <a:r>
              <a:rPr lang="sl-SI" sz="1600" dirty="0" smtClean="0"/>
              <a:t>v zaključni fazi.</a:t>
            </a:r>
            <a:endParaRPr lang="sl-SI" sz="1600" dirty="0"/>
          </a:p>
          <a:p>
            <a:endParaRPr lang="sl-SI" sz="1200" dirty="0"/>
          </a:p>
          <a:p>
            <a:pPr marL="285750" indent="-285750">
              <a:buFont typeface="Arial" panose="020B0604020202020204" pitchFamily="34" charset="0"/>
              <a:buChar char="•"/>
            </a:pPr>
            <a:r>
              <a:rPr lang="sl-SI" sz="1600" dirty="0"/>
              <a:t>Poenotenost evropskega železniškega sistema ter interoperabilno odvijanje železniškega prometa na teh odsekih železniških prog in s tem povečanje konkurenčnosti železniškega prometa.</a:t>
            </a:r>
          </a:p>
          <a:p>
            <a:endParaRPr lang="sl-SI" sz="1200" dirty="0"/>
          </a:p>
          <a:p>
            <a:r>
              <a:rPr lang="sl-SI" sz="1600" dirty="0"/>
              <a:t>Z dokončanjem tega projekta bo vključen sistem ETCS na vsem </a:t>
            </a:r>
            <a:r>
              <a:rPr lang="sl-SI" sz="1600" b="1" dirty="0"/>
              <a:t>jedrnem omrežju v Republiki Sloveniji.</a:t>
            </a:r>
            <a:endParaRPr lang="sl-SI" sz="1600" dirty="0"/>
          </a:p>
        </p:txBody>
      </p:sp>
      <p:sp>
        <p:nvSpPr>
          <p:cNvPr id="12" name="Rectangle 9"/>
          <p:cNvSpPr/>
          <p:nvPr/>
        </p:nvSpPr>
        <p:spPr>
          <a:xfrm>
            <a:off x="6927" y="5302002"/>
            <a:ext cx="12192000" cy="1557586"/>
          </a:xfrm>
          <a:prstGeom prst="rect">
            <a:avLst/>
          </a:prstGeom>
          <a:solidFill>
            <a:schemeClr val="accent1"/>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chemeClr val="bg1"/>
              </a:solidFill>
              <a:latin typeface="Source Sans Pro" charset="0"/>
            </a:endParaRPr>
          </a:p>
        </p:txBody>
      </p:sp>
      <p:sp>
        <p:nvSpPr>
          <p:cNvPr id="17" name="PoljeZBesedilom 16"/>
          <p:cNvSpPr txBox="1"/>
          <p:nvPr/>
        </p:nvSpPr>
        <p:spPr>
          <a:xfrm>
            <a:off x="622624" y="5356100"/>
            <a:ext cx="5140269" cy="1077218"/>
          </a:xfrm>
          <a:prstGeom prst="rect">
            <a:avLst/>
          </a:prstGeom>
          <a:noFill/>
        </p:spPr>
        <p:txBody>
          <a:bodyPr wrap="square" rtlCol="0">
            <a:spAutoFit/>
          </a:bodyPr>
          <a:lstStyle/>
          <a:p>
            <a:r>
              <a:rPr lang="sl-SI" sz="1600" b="1" dirty="0">
                <a:solidFill>
                  <a:schemeClr val="bg1"/>
                </a:solidFill>
              </a:rPr>
              <a:t>FINANCIRANJE</a:t>
            </a:r>
          </a:p>
          <a:p>
            <a:r>
              <a:rPr lang="sl-SI" sz="1600" dirty="0">
                <a:solidFill>
                  <a:schemeClr val="bg1"/>
                </a:solidFill>
              </a:rPr>
              <a:t>Vrednost vseh podpisanih pogodb znaša 21,3 mio EUR. </a:t>
            </a:r>
          </a:p>
          <a:p>
            <a:r>
              <a:rPr lang="sl-SI" sz="1600" dirty="0">
                <a:solidFill>
                  <a:schemeClr val="bg1"/>
                </a:solidFill>
              </a:rPr>
              <a:t>Sofinanciranje z EU sredstvi v okviru IPE kohezijske ovojnice v vrednosti 6,37 mio EUR.</a:t>
            </a:r>
          </a:p>
        </p:txBody>
      </p:sp>
      <p:sp>
        <p:nvSpPr>
          <p:cNvPr id="18" name="PoljeZBesedilom 17"/>
          <p:cNvSpPr txBox="1"/>
          <p:nvPr/>
        </p:nvSpPr>
        <p:spPr>
          <a:xfrm>
            <a:off x="6622535" y="5354582"/>
            <a:ext cx="5018407" cy="584775"/>
          </a:xfrm>
          <a:prstGeom prst="rect">
            <a:avLst/>
          </a:prstGeom>
          <a:noFill/>
        </p:spPr>
        <p:txBody>
          <a:bodyPr wrap="square" rtlCol="0">
            <a:spAutoFit/>
          </a:bodyPr>
          <a:lstStyle/>
          <a:p>
            <a:r>
              <a:rPr lang="sl-SI" sz="1600" b="1" dirty="0">
                <a:solidFill>
                  <a:schemeClr val="bg1"/>
                </a:solidFill>
              </a:rPr>
              <a:t>TRAJANJE PROJEKTA</a:t>
            </a:r>
          </a:p>
          <a:p>
            <a:r>
              <a:rPr lang="sl-SI" sz="1600" dirty="0">
                <a:solidFill>
                  <a:schemeClr val="bg1"/>
                </a:solidFill>
              </a:rPr>
              <a:t>Druga polovica 2017–konec leta </a:t>
            </a:r>
            <a:r>
              <a:rPr lang="sl-SI" sz="1600" dirty="0" smtClean="0">
                <a:solidFill>
                  <a:schemeClr val="bg1"/>
                </a:solidFill>
              </a:rPr>
              <a:t>2024</a:t>
            </a:r>
            <a:endParaRPr lang="sl-SI" sz="1600" dirty="0">
              <a:solidFill>
                <a:schemeClr val="bg1"/>
              </a:solidFill>
            </a:endParaRPr>
          </a:p>
        </p:txBody>
      </p:sp>
      <p:pic>
        <p:nvPicPr>
          <p:cNvPr id="19" name="Slika 18" descr="CEF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5329" y="6365540"/>
            <a:ext cx="2258006" cy="385192"/>
          </a:xfrm>
          <a:prstGeom prst="rect">
            <a:avLst/>
          </a:prstGeom>
          <a:noFill/>
        </p:spPr>
      </p:pic>
      <p:pic>
        <p:nvPicPr>
          <p:cNvPr id="20"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993" y="981523"/>
            <a:ext cx="4969341" cy="3372836"/>
          </a:xfrm>
          <a:prstGeom prst="rect">
            <a:avLst/>
          </a:prstGeom>
        </p:spPr>
      </p:pic>
      <p:sp>
        <p:nvSpPr>
          <p:cNvPr id="14" name="Pravokotnik 13"/>
          <p:cNvSpPr/>
          <p:nvPr/>
        </p:nvSpPr>
        <p:spPr>
          <a:xfrm>
            <a:off x="262558" y="261442"/>
            <a:ext cx="86409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11"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036" y="189434"/>
            <a:ext cx="2838842" cy="426850"/>
          </a:xfrm>
          <a:prstGeom prst="rect">
            <a:avLst/>
          </a:prstGeom>
        </p:spPr>
      </p:pic>
    </p:spTree>
    <p:extLst>
      <p:ext uri="{BB962C8B-B14F-4D97-AF65-F5344CB8AC3E}">
        <p14:creationId xmlns:p14="http://schemas.microsoft.com/office/powerpoint/2010/main" val="13119757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14:presetBounceEnd="50000">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14:bounceEnd="50000">
                                          <p:cBhvr additive="base">
                                            <p:cTn id="14"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9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2" presetClass="entr" presetSubtype="4" fill="hold" grpId="0" nodeType="withEffect">
                                      <p:stCondLst>
                                        <p:cond delay="16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ppt_x"/>
                                              </p:val>
                                            </p:tav>
                                            <p:tav tm="100000">
                                              <p:val>
                                                <p:strVal val="#ppt_x"/>
                                              </p:val>
                                            </p:tav>
                                          </p:tavLst>
                                        </p:anim>
                                        <p:anim calcmode="lin" valueType="num">
                                          <p:cBhvr additive="base">
                                            <p:cTn id="1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606" y="1234867"/>
            <a:ext cx="8784976" cy="2448272"/>
          </a:xfrm>
        </p:spPr>
        <p:txBody>
          <a:bodyPr/>
          <a:lstStyle/>
          <a:p>
            <a:pPr marL="342900" indent="-342900" algn="just">
              <a:buFont typeface="+mj-lt"/>
              <a:buAutoNum type="arabicPeriod"/>
            </a:pPr>
            <a:r>
              <a:rPr lang="sl-SI" sz="2200" b="1" dirty="0" smtClean="0"/>
              <a:t>Nadgradnja železniškega vozlišča Jesenice</a:t>
            </a:r>
          </a:p>
          <a:p>
            <a:pPr marL="342900" indent="-342900" algn="just">
              <a:buFont typeface="+mj-lt"/>
              <a:buAutoNum type="arabicPeriod"/>
            </a:pPr>
            <a:r>
              <a:rPr lang="sl-SI" sz="2200" b="1" dirty="0"/>
              <a:t>Nadgradnja proge </a:t>
            </a:r>
            <a:r>
              <a:rPr lang="sl-SI" sz="2200" b="1" dirty="0" smtClean="0"/>
              <a:t>državna meja–Dobova–Sevnica</a:t>
            </a:r>
          </a:p>
          <a:p>
            <a:pPr marL="342900" indent="-342900" algn="just">
              <a:buFont typeface="+mj-lt"/>
              <a:buAutoNum type="arabicPeriod"/>
            </a:pPr>
            <a:r>
              <a:rPr lang="sl-SI" sz="2200" b="1" dirty="0"/>
              <a:t>Nadgradnja železniške proge Maribor–Prevalje–državna </a:t>
            </a:r>
            <a:r>
              <a:rPr lang="sl-SI" sz="2200" b="1" dirty="0" smtClean="0"/>
              <a:t>meja</a:t>
            </a:r>
            <a:endParaRPr lang="sl-SI" sz="2200" b="1" dirty="0"/>
          </a:p>
          <a:p>
            <a:pPr marL="342900" indent="-342900" algn="just">
              <a:buFont typeface="+mj-lt"/>
              <a:buAutoNum type="arabicPeriod"/>
            </a:pPr>
            <a:r>
              <a:rPr lang="sl-SI" sz="2200" b="1" dirty="0"/>
              <a:t>Nadgradnja železniške proge Jesenice–Sežana</a:t>
            </a:r>
          </a:p>
          <a:p>
            <a:pPr marL="342900" indent="-342900" algn="just">
              <a:buFont typeface="+mj-lt"/>
              <a:buAutoNum type="arabicPeriod"/>
            </a:pPr>
            <a:r>
              <a:rPr lang="sl-SI" sz="2200" b="1" dirty="0" smtClean="0"/>
              <a:t>Gradnja </a:t>
            </a:r>
            <a:r>
              <a:rPr lang="sl-SI" sz="2200" b="1" dirty="0"/>
              <a:t>II. tira železniške proge Maribor–Šentilj</a:t>
            </a:r>
          </a:p>
        </p:txBody>
      </p:sp>
      <p:sp>
        <p:nvSpPr>
          <p:cNvPr id="4" name="Slide Number Placeholder 3"/>
          <p:cNvSpPr>
            <a:spLocks noGrp="1"/>
          </p:cNvSpPr>
          <p:nvPr>
            <p:ph type="sldNum" sz="quarter" idx="12"/>
          </p:nvPr>
        </p:nvSpPr>
        <p:spPr/>
        <p:txBody>
          <a:bodyPr/>
          <a:lstStyle/>
          <a:p>
            <a:pPr defTabSz="457291" fontAlgn="base">
              <a:spcBef>
                <a:spcPct val="0"/>
              </a:spcBef>
              <a:spcAft>
                <a:spcPct val="0"/>
              </a:spcAft>
              <a:defRPr/>
            </a:pPr>
            <a:fld id="{CAD7DE55-5451-45ED-B78D-58F5B17E4567}" type="slidenum">
              <a:rPr lang="en-GB">
                <a:latin typeface="Arial" charset="0"/>
                <a:cs typeface="Arial" charset="0"/>
              </a:rPr>
              <a:pPr defTabSz="457291" fontAlgn="base">
                <a:spcBef>
                  <a:spcPct val="0"/>
                </a:spcBef>
                <a:spcAft>
                  <a:spcPct val="0"/>
                </a:spcAft>
                <a:defRPr/>
              </a:pPr>
              <a:t>9</a:t>
            </a:fld>
            <a:endParaRPr lang="en-GB" dirty="0">
              <a:latin typeface="Arial" charset="0"/>
              <a:cs typeface="Arial" charset="0"/>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36" y="189068"/>
            <a:ext cx="2838842" cy="426850"/>
          </a:xfrm>
          <a:prstGeom prst="rect">
            <a:avLst/>
          </a:prstGeom>
        </p:spPr>
      </p:pic>
      <p:sp>
        <p:nvSpPr>
          <p:cNvPr id="6" name="TextBox 23"/>
          <p:cNvSpPr txBox="1"/>
          <p:nvPr/>
        </p:nvSpPr>
        <p:spPr>
          <a:xfrm>
            <a:off x="3142879" y="215808"/>
            <a:ext cx="9031722" cy="400110"/>
          </a:xfrm>
          <a:prstGeom prst="rect">
            <a:avLst/>
          </a:prstGeom>
          <a:solidFill>
            <a:schemeClr val="accent1"/>
          </a:solidFill>
        </p:spPr>
        <p:txBody>
          <a:bodyPr wrap="square" rtlCol="0">
            <a:spAutoFit/>
          </a:bodyPr>
          <a:lstStyle>
            <a:defPPr>
              <a:defRPr lang="en-US"/>
            </a:defPPr>
            <a:lvl1pPr algn="r">
              <a:defRPr sz="2000" b="1">
                <a:solidFill>
                  <a:schemeClr val="bg1"/>
                </a:solidFill>
              </a:defRPr>
            </a:lvl1pPr>
          </a:lstStyle>
          <a:p>
            <a:r>
              <a:rPr lang="sl-SI" dirty="0"/>
              <a:t>Večje predvidene investicije na železniškem omrežju</a:t>
            </a:r>
          </a:p>
        </p:txBody>
      </p:sp>
      <p:sp>
        <p:nvSpPr>
          <p:cNvPr id="7" name="Title 5"/>
          <p:cNvSpPr txBox="1">
            <a:spLocks/>
          </p:cNvSpPr>
          <p:nvPr/>
        </p:nvSpPr>
        <p:spPr>
          <a:xfrm>
            <a:off x="1488307" y="4781542"/>
            <a:ext cx="4391694" cy="576064"/>
          </a:xfrm>
          <a:prstGeom prst="rect">
            <a:avLst/>
          </a:prstGeom>
        </p:spPr>
        <p:txBody>
          <a:bodyPr vert="horz" lIns="108850" tIns="54425" rIns="108850" bIns="54425" rtlCol="0" anchor="ctr">
            <a:no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algn="just"/>
            <a:endParaRPr lang="en-US" sz="1300" b="0" dirty="0">
              <a:solidFill>
                <a:schemeClr val="tx1">
                  <a:lumMod val="65000"/>
                  <a:lumOff val="35000"/>
                </a:schemeClr>
              </a:solidFill>
            </a:endParaRPr>
          </a:p>
        </p:txBody>
      </p:sp>
      <p:pic>
        <p:nvPicPr>
          <p:cNvPr id="8" name="Picture 15">
            <a:extLst>
              <a:ext uri="{FF2B5EF4-FFF2-40B4-BE49-F238E27FC236}">
                <a16:creationId xmlns:a16="http://schemas.microsoft.com/office/drawing/2014/main" id="{EDF4BE13-51EC-4A0A-B3CF-ABBCB889FE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253">
            <a:off x="8395075" y="4401046"/>
            <a:ext cx="3434998" cy="1779042"/>
          </a:xfrm>
          <a:prstGeom prst="rect">
            <a:avLst/>
          </a:prstGeom>
          <a:effectLst>
            <a:outerShdw blurRad="63500" sx="102000" sy="102000" algn="ctr" rotWithShape="0">
              <a:prstClr val="black">
                <a:alpha val="40000"/>
              </a:prstClr>
            </a:outerShdw>
          </a:effectLst>
        </p:spPr>
      </p:pic>
      <p:pic>
        <p:nvPicPr>
          <p:cNvPr id="9" name="Picture 16">
            <a:extLst>
              <a:ext uri="{FF2B5EF4-FFF2-40B4-BE49-F238E27FC236}">
                <a16:creationId xmlns:a16="http://schemas.microsoft.com/office/drawing/2014/main" id="{5A4D0DF8-4851-4AC5-950F-5214C29672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34980">
            <a:off x="3923843" y="4006335"/>
            <a:ext cx="4721593" cy="2445392"/>
          </a:xfrm>
          <a:prstGeom prst="rect">
            <a:avLst/>
          </a:prstGeom>
          <a:effectLst>
            <a:outerShdw blurRad="63500" sx="102000" sy="102000" algn="ctr" rotWithShape="0">
              <a:prstClr val="black">
                <a:alpha val="40000"/>
              </a:prstClr>
            </a:outerShdw>
          </a:effectLst>
        </p:spPr>
      </p:pic>
      <p:pic>
        <p:nvPicPr>
          <p:cNvPr id="10" name="Picture 17">
            <a:extLst>
              <a:ext uri="{FF2B5EF4-FFF2-40B4-BE49-F238E27FC236}">
                <a16:creationId xmlns:a16="http://schemas.microsoft.com/office/drawing/2014/main" id="{63AB31B8-1840-4939-AF07-FF1EF39B7C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1774">
            <a:off x="344806" y="4215248"/>
            <a:ext cx="3795914" cy="19659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0103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9246</TotalTime>
  <Words>1525</Words>
  <Application>Microsoft Office PowerPoint</Application>
  <PresentationFormat>Po meri</PresentationFormat>
  <Paragraphs>179</Paragraphs>
  <Slides>17</Slides>
  <Notes>16</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17</vt:i4>
      </vt:variant>
    </vt:vector>
  </HeadingPairs>
  <TitlesOfParts>
    <vt:vector size="25" baseType="lpstr">
      <vt:lpstr>Arial</vt:lpstr>
      <vt:lpstr>Calibri</vt:lpstr>
      <vt:lpstr>Source Sans Pro</vt:lpstr>
      <vt:lpstr>Source Sans Pro Black</vt:lpstr>
      <vt:lpstr>Tahoma</vt:lpstr>
      <vt:lpstr>Times New Roman</vt:lpstr>
      <vt:lpstr>Wingdings</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Hiper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Portfolio</dc:title>
  <dc:creator>Uros Zupancic</dc:creator>
  <cp:lastModifiedBy>Leonida Klasinc</cp:lastModifiedBy>
  <cp:revision>715</cp:revision>
  <cp:lastPrinted>2022-04-13T06:29:44Z</cp:lastPrinted>
  <dcterms:created xsi:type="dcterms:W3CDTF">2016-11-15T12:18:56Z</dcterms:created>
  <dcterms:modified xsi:type="dcterms:W3CDTF">2024-10-01T13:43:13Z</dcterms:modified>
</cp:coreProperties>
</file>